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5" r:id="rId11"/>
    <p:sldId id="266" r:id="rId12"/>
    <p:sldId id="264" r:id="rId13"/>
    <p:sldId id="269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258F045C-6DAF-4EE0-B604-2956995AC8C1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8"/>
          </p14:sldIdLst>
        </p14:section>
        <p14:section name="Sezione senza titolo" id="{C30B60A9-613D-40DB-A31B-B6423038BD05}">
          <p14:sldIdLst>
            <p14:sldId id="265"/>
            <p14:sldId id="266"/>
            <p14:sldId id="264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9B7AAF-8CDC-4249-B5FD-9011C728A07E}" v="1" dt="2025-10-20T13:11:32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3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0F6E8-54BB-2C87-699C-2CEC766F0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5BEBE13-F367-06BD-57AA-430E1FBE7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3AEFFB-D282-46DD-1F92-084385D3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C0FCA-A458-9C97-2EEB-2B7A5B31A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4F43F4-B3BD-4C7D-6A35-8E84FB205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278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11B320-9F0B-88E3-6AA1-5952606A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1914AE9-CEC0-BE66-8F57-3A4264042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25A425-CA65-A8A9-FC2D-E76FD412A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64C232-A8FE-43B1-DE7B-36253CF09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1C91DC-7692-A80C-0506-17BC6237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1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DE8A81D-5E65-930E-A3D8-194B2F569C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5BD336-39B5-E569-4132-2CAC899AB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C807A2-F023-8FBF-F31E-6AEF200AC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BDA575-60D9-BE44-8AD8-79D08AC2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166F97-D384-C53E-FE97-3CE0E5B71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03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508440-059B-D666-A64C-0D395F16C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7514E1-06CC-455C-D7CC-E5CEFD059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4A879F-B30C-BCC9-96E9-570AEB3E0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93E0B6-20FD-30B8-66CF-A90072E3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0E99B4-91D4-D93D-A8DE-29662CB23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328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2AA48E-2A2F-D7A3-C849-E1D136779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175CCC4-E32F-CD86-C3AD-D63467E60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CB729E-003B-BB7D-222E-52EE18CC6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4DF762-9DDD-04D7-BBAD-128CEB830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A23A89-07D2-A7F5-035C-9C99EEC5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595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89BE5C-F5F7-ACB8-34B3-BB01AD124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47FA0C-065E-F812-AC19-A211A561A0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473A91-C60B-9443-DE2D-DC2708233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32E265F-3049-9EBD-13F2-735FBF8A0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F34C767-D3E8-77FB-FA17-6C888DCD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C197BF-9485-C87E-EBF8-DA1E6315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997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27798D-FF85-12C6-27A9-0D6E170C1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B099DC-0E04-FE08-FAC2-292DDFAD8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993B73-B690-C681-152B-92F6DCC59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D6650EC-90F9-6363-3985-ADA27A525A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7395EAA-5E23-6384-54FE-CBC9749FE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7AFC6E8-CA88-A502-C27A-A00DAC72E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34FC986-9DA4-1DDA-E4DB-194B31913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6658904-1658-0019-3A41-7DB2134A9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2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D4819B-331F-280E-06ED-E5483B4AC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333076-F630-4995-DBE8-15A4048B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8AEADCB-8094-1039-E8C8-40080D72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E474525-3104-5F60-0682-9D1F47992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799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97013AF-ECE2-D6F2-F57E-BF15490A9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F4E107F-CB5A-15C2-75EE-F9A089F7F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FB7DC07-5809-D5B9-4765-B7EE7329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694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3935C0-E693-5C93-78CC-1B77FF872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D7670D-FFFF-9C22-82CB-136136BED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CF00670-A719-261E-F86B-CCB30C836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2CF9855-3DE3-ADA1-B048-5E954A19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19E487-A9AC-9CD9-B9FD-D05913881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55CB7F-1D77-0404-9F8D-7104ED5C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244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736E94-E6D7-E2DD-ECF3-9688811F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C98A1BE-20F9-F476-7467-B0276C70A8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3CD3AAD-A149-9801-D35F-8348C8A75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1E41295-C9E6-12C1-0F39-489F6BF56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90A6829-30B9-CA64-CD26-59A00499A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07991E6-DA33-490F-B78F-EC58256B3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88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A046EFE-6C13-4E17-8954-A3B49ACB1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7F8B02-C841-F7A4-8891-3CC10F88F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A168CD-5CA4-DB28-DA29-1EFEF848A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4F640-AA58-445A-94C2-2E94F8F0055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3996B1-4E1E-CB76-289D-C72A6F5BC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E6C7F1-E4DF-4DCF-D6AA-F17DA838E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3FD10-C523-4FBA-86DE-3436985FCD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71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B3ED74-F372-1613-74F6-E770461DD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Partecipare «in Sanità» : un esperienza nel Quartiere Navile a Bologna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B3E200E-D504-98DE-53D7-15AC7853A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Nel 2018 viene inaugurata la «Casa della salute» del Quartiere Navile :</a:t>
            </a:r>
          </a:p>
          <a:p>
            <a:pPr marL="0" indent="0" algn="just">
              <a:buNone/>
            </a:pPr>
            <a:r>
              <a:rPr lang="it-IT" dirty="0"/>
              <a:t>Un territorio di poco meno di 70 mila abitanti,  molto esteso ed eterogeneo per quanto riguarda la condizione socio economica degli abitanti.</a:t>
            </a:r>
          </a:p>
          <a:p>
            <a:pPr marL="0" indent="0" algn="just">
              <a:buNone/>
            </a:pPr>
            <a:r>
              <a:rPr lang="it-IT" dirty="0"/>
              <a:t>L’inaugurazione  è un evento molto partecipato, da associazioni, cittadini , una vera festa di Comunità.</a:t>
            </a:r>
          </a:p>
          <a:p>
            <a:pPr marL="0" indent="0" algn="just">
              <a:buNone/>
            </a:pPr>
            <a:r>
              <a:rPr lang="it-IT" dirty="0"/>
              <a:t>Ma la «partecipazione»  vera allo sviluppo di questo servizio descritto come fortemente innovativo non c’era e non c’era mai stata fino dalla progettazione della Casa ( iniziata almeno 10 anni prima) Qui parte l’esperienza del Gruppo di lavoro della Casa della salute del  Quartiere Navile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930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D3900A0-9EA5-27A2-3112-913C6A0D9375}"/>
              </a:ext>
            </a:extLst>
          </p:cNvPr>
          <p:cNvSpPr txBox="1"/>
          <p:nvPr/>
        </p:nvSpPr>
        <p:spPr>
          <a:xfrm>
            <a:off x="317500" y="0"/>
            <a:ext cx="8826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/>
              <a:t>Ritorno al futuro: il </a:t>
            </a:r>
            <a:r>
              <a:rPr lang="it-IT" sz="2400" b="1" i="0" u="none" strike="noStrike" baseline="0" dirty="0" err="1"/>
              <a:t>GdL</a:t>
            </a:r>
            <a:r>
              <a:rPr lang="it-IT" sz="2400" b="1" i="0" u="none" strike="noStrike" baseline="0" dirty="0"/>
              <a:t> nel 2025 </a:t>
            </a:r>
            <a:endParaRPr lang="it-IT" sz="24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42E1773-4813-B5FA-A656-1EAA07E9B831}"/>
              </a:ext>
            </a:extLst>
          </p:cNvPr>
          <p:cNvSpPr txBox="1"/>
          <p:nvPr/>
        </p:nvSpPr>
        <p:spPr>
          <a:xfrm>
            <a:off x="317500" y="534412"/>
            <a:ext cx="11004751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/>
              <a:t>Tre incontri 50 persone nei quali delineiamo una </a:t>
            </a:r>
          </a:p>
          <a:p>
            <a:r>
              <a:rPr lang="it-IT" sz="2400" b="1" dirty="0"/>
              <a:t>Proposta per un governo partecipato della salute al Navile </a:t>
            </a:r>
            <a:endParaRPr lang="it-IT" sz="2400" dirty="0"/>
          </a:p>
          <a:p>
            <a:endParaRPr lang="it-IT" dirty="0"/>
          </a:p>
          <a:p>
            <a:r>
              <a:rPr lang="it-IT" sz="2400" dirty="0"/>
              <a:t>Nel percorso riemerge con forza l’</a:t>
            </a:r>
            <a:r>
              <a:rPr lang="it-IT" sz="2400" b="1" dirty="0"/>
              <a:t>esigenza di individuare forme di </a:t>
            </a:r>
            <a:r>
              <a:rPr lang="it-IT" sz="2400" b="1" i="1" dirty="0"/>
              <a:t>governance </a:t>
            </a:r>
            <a:r>
              <a:rPr lang="it-IT" sz="2400" b="1" dirty="0"/>
              <a:t>partecipata dei processi di costruzione di salute</a:t>
            </a:r>
            <a:r>
              <a:rPr lang="it-IT" sz="2400" dirty="0"/>
              <a:t>. La questione di fondo è la natura ‘incompiuta’ del </a:t>
            </a:r>
            <a:r>
              <a:rPr lang="it-IT" sz="2400" dirty="0" err="1"/>
              <a:t>GdL</a:t>
            </a:r>
            <a:r>
              <a:rPr lang="it-IT" sz="2400" dirty="0"/>
              <a:t>, tra istituzionalizzazione e partecipazione ‘dal </a:t>
            </a:r>
            <a:r>
              <a:rPr lang="it-IT" sz="2400" dirty="0" err="1"/>
              <a:t>basso’</a:t>
            </a:r>
            <a:r>
              <a:rPr lang="it-IT" sz="2400" dirty="0"/>
              <a:t>, sostanzialmente privo di potere di incidere sui meccanismi decisionali in tema di salute</a:t>
            </a:r>
            <a:r>
              <a:rPr lang="it-IT" dirty="0"/>
              <a:t>, </a:t>
            </a:r>
            <a:r>
              <a:rPr lang="it-IT" sz="2400" dirty="0"/>
              <a:t>a qualsiasi livello. </a:t>
            </a:r>
          </a:p>
          <a:p>
            <a:endParaRPr lang="it-IT" dirty="0"/>
          </a:p>
          <a:p>
            <a:r>
              <a:rPr lang="it-IT" sz="2400" dirty="0"/>
              <a:t>Questa consapevolezza ha (</a:t>
            </a:r>
            <a:r>
              <a:rPr lang="it-IT" sz="2400" dirty="0" err="1"/>
              <a:t>ri</a:t>
            </a:r>
            <a:r>
              <a:rPr lang="it-IT" sz="2400" dirty="0"/>
              <a:t>)messo al centro delle attività il ‘come’ dare vita a un nuovo piano di governo integrato della salute del territorio. In questa direzione è stata elaborata una proposta, articolata su </a:t>
            </a:r>
            <a:r>
              <a:rPr lang="it-IT" sz="2400" b="1" dirty="0"/>
              <a:t>due livelli</a:t>
            </a:r>
            <a:r>
              <a:rPr lang="it-IT" sz="2400" dirty="0"/>
              <a:t>, strettamente interdipendenti: </a:t>
            </a:r>
          </a:p>
          <a:p>
            <a:r>
              <a:rPr lang="it-IT" sz="2400" dirty="0"/>
              <a:t>1. Costituzione di un </a:t>
            </a:r>
            <a:r>
              <a:rPr lang="it-IT" sz="2400" b="1" dirty="0"/>
              <a:t>Consiglio per la Salute del Navile </a:t>
            </a:r>
            <a:r>
              <a:rPr lang="it-IT" sz="2400" dirty="0"/>
              <a:t>con funzioni di indirizzo strategico; </a:t>
            </a:r>
          </a:p>
          <a:p>
            <a:r>
              <a:rPr lang="it-IT" sz="2400" dirty="0"/>
              <a:t>2. Costituzione del </a:t>
            </a:r>
            <a:r>
              <a:rPr lang="it-IT" sz="2400" b="1" dirty="0"/>
              <a:t>Board della Casa della Comunità Navile </a:t>
            </a:r>
            <a:r>
              <a:rPr lang="it-IT" sz="2400" dirty="0"/>
              <a:t>con funzioni organizzative e gestionali.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0718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699B47D-4FB2-790E-189B-BFCB4A73AE07}"/>
              </a:ext>
            </a:extLst>
          </p:cNvPr>
          <p:cNvSpPr txBox="1"/>
          <p:nvPr/>
        </p:nvSpPr>
        <p:spPr>
          <a:xfrm>
            <a:off x="372749" y="949530"/>
            <a:ext cx="1093203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it-IT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</a:rPr>
              <a:t>O</a:t>
            </a:r>
            <a:r>
              <a:rPr lang="it-IT" sz="1800" b="1" i="0" u="none" strike="noStrike" baseline="0" dirty="0">
                <a:latin typeface="Arial" panose="020B0604020202020204" pitchFamily="34" charset="0"/>
              </a:rPr>
              <a:t>gni discorso sulla partecipazione della comunità </a:t>
            </a:r>
            <a:r>
              <a:rPr lang="it-IT" b="1" dirty="0">
                <a:latin typeface="Arial" panose="020B0604020202020204" pitchFamily="34" charset="0"/>
              </a:rPr>
              <a:t>pare di difficile realizzazione </a:t>
            </a:r>
            <a:r>
              <a:rPr lang="it-IT" sz="1800" b="1" i="0" u="none" strike="noStrike" baseline="0" dirty="0">
                <a:latin typeface="Arial" panose="020B0604020202020204" pitchFamily="34" charset="0"/>
              </a:rPr>
              <a:t>per l’assenza di un’identità della Casa Comunità stessa nei confronti del territorio</a:t>
            </a:r>
            <a:r>
              <a:rPr lang="it-IT" sz="1800" b="0" i="0" u="none" strike="noStrike" baseline="0" dirty="0">
                <a:latin typeface="Arial" panose="020B0604020202020204" pitchFamily="34" charset="0"/>
              </a:rPr>
              <a:t>, che si sarebbe </a:t>
            </a:r>
            <a:r>
              <a:rPr lang="it-IT" dirty="0">
                <a:latin typeface="Arial" panose="020B0604020202020204" pitchFamily="34" charset="0"/>
              </a:rPr>
              <a:t>dovuta</a:t>
            </a:r>
            <a:r>
              <a:rPr lang="it-IT" sz="1800" b="0" i="0" u="none" strike="noStrike" baseline="0" dirty="0">
                <a:latin typeface="Arial" panose="020B0604020202020204" pitchFamily="34" charset="0"/>
              </a:rPr>
              <a:t> esprimere attraverso un’equipe di governo ben definita e una direzione con funzioni di coordinamento e di rappresentanza nei confronti delle istituzioni, che potesse diventare interfaccia nei confronti della comunità. </a:t>
            </a:r>
            <a:r>
              <a:rPr lang="it-IT" sz="1800" b="1" i="0" u="none" strike="noStrike" baseline="0" dirty="0">
                <a:latin typeface="Arial" panose="020B0604020202020204" pitchFamily="34" charset="0"/>
              </a:rPr>
              <a:t>L’istituzione del Board è dunque premessa fondamentale per ogni discorso sulla partecipazione intorno alla Casa della Comunità. </a:t>
            </a:r>
          </a:p>
          <a:p>
            <a:endParaRPr lang="it-IT" sz="1800" b="0" i="0" u="none" strike="noStrike" baseline="0" dirty="0">
              <a:latin typeface="Arial" panose="020B0604020202020204" pitchFamily="34" charset="0"/>
            </a:endParaRPr>
          </a:p>
          <a:p>
            <a:r>
              <a:rPr lang="it-IT" sz="1800" b="0" i="0" u="none" strike="noStrike" baseline="0" dirty="0">
                <a:latin typeface="Arial" panose="020B0604020202020204" pitchFamily="34" charset="0"/>
              </a:rPr>
              <a:t>D’altro canto, per quanto riguarda </a:t>
            </a:r>
            <a:r>
              <a:rPr lang="it-IT" sz="1800" b="1" i="0" u="none" strike="noStrike" baseline="0" dirty="0">
                <a:latin typeface="Arial" panose="020B0604020202020204" pitchFamily="34" charset="0"/>
              </a:rPr>
              <a:t>‘la comunità</a:t>
            </a:r>
            <a:r>
              <a:rPr lang="it-IT" sz="1800" b="0" i="0" u="none" strike="noStrike" baseline="0" dirty="0">
                <a:latin typeface="Arial" panose="020B0604020202020204" pitchFamily="34" charset="0"/>
              </a:rPr>
              <a:t>’, serve predisporre </a:t>
            </a:r>
            <a:r>
              <a:rPr lang="it-IT" sz="1800" b="1" i="0" u="none" strike="noStrike" baseline="0" dirty="0">
                <a:latin typeface="Arial" panose="020B0604020202020204" pitchFamily="34" charset="0"/>
              </a:rPr>
              <a:t>una modalità perché si possano esprimere e costruire le istanze del territorio. Il Consiglio per la Salute </a:t>
            </a:r>
            <a:r>
              <a:rPr lang="it-IT" sz="1800" b="0" i="0" u="none" strike="noStrike" baseline="0" dirty="0">
                <a:latin typeface="Arial" panose="020B0604020202020204" pitchFamily="34" charset="0"/>
              </a:rPr>
              <a:t>avrebbe dunque questa finalità, esprimendo poi </a:t>
            </a:r>
            <a:r>
              <a:rPr lang="it-IT" sz="1800" b="1" i="0" u="none" strike="noStrike" baseline="0" dirty="0">
                <a:latin typeface="Arial" panose="020B0604020202020204" pitchFamily="34" charset="0"/>
              </a:rPr>
              <a:t>una sua rappresentanza nell’ambito del Board della Casa della Comunità</a:t>
            </a:r>
            <a:r>
              <a:rPr lang="it-IT" sz="1800" b="0" i="0" u="none" strike="noStrike" baseline="0" dirty="0">
                <a:latin typeface="Arial" panose="020B0604020202020204" pitchFamily="34" charset="0"/>
              </a:rPr>
              <a:t>, l’organizzazione della quale è un tema che può essere rinviato al Consiglio stesso. </a:t>
            </a:r>
          </a:p>
          <a:p>
            <a:endParaRPr lang="it-IT" dirty="0">
              <a:latin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</a:rPr>
              <a:t>Mentre il «board» è un dispositivo organizzativo la cui istituzione compete all’Azienda USL</a:t>
            </a:r>
          </a:p>
          <a:p>
            <a:r>
              <a:rPr lang="it-IT" dirty="0">
                <a:latin typeface="Arial" panose="020B0604020202020204" pitchFamily="34" charset="0"/>
              </a:rPr>
              <a:t>Il Consiglio della Salute può nascere per iniziativa del Quartiere  che ne norma e sostiene l’attivazione nelle forme più aperte alla partecipazione delle associazioni, gruppi e con una funzione di ascolto delle «antenne» diffuse della comunità.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07C3A97-CA40-5E7E-A339-8BDCE1888B2C}"/>
              </a:ext>
            </a:extLst>
          </p:cNvPr>
          <p:cNvSpPr txBox="1"/>
          <p:nvPr/>
        </p:nvSpPr>
        <p:spPr>
          <a:xfrm>
            <a:off x="1362864" y="762971"/>
            <a:ext cx="6191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Consiglio e Board due strumenti interdipendenti</a:t>
            </a:r>
          </a:p>
        </p:txBody>
      </p:sp>
    </p:spTree>
    <p:extLst>
      <p:ext uri="{BB962C8B-B14F-4D97-AF65-F5344CB8AC3E}">
        <p14:creationId xmlns:p14="http://schemas.microsoft.com/office/powerpoint/2010/main" val="377484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F7E2C49-9948-8925-54BA-0CFA803582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Il BOARD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nel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quadro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normativ</a:t>
            </a:r>
            <a:r>
              <a:rPr lang="en-US" dirty="0" err="1"/>
              <a:t>o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:rifacciamo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il punto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034900-4E06-7B50-ABE1-764060F87BE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endParaRPr lang="en-US" sz="1100" dirty="0"/>
          </a:p>
          <a:p>
            <a:r>
              <a:rPr lang="en-US" sz="4400" dirty="0"/>
              <a:t>La </a:t>
            </a:r>
            <a:r>
              <a:rPr lang="en-US" sz="4400" dirty="0" err="1"/>
              <a:t>creazione</a:t>
            </a:r>
            <a:r>
              <a:rPr lang="en-US" sz="4400" dirty="0"/>
              <a:t> del </a:t>
            </a:r>
            <a:r>
              <a:rPr lang="en-US" sz="4400" b="1" dirty="0"/>
              <a:t>Board </a:t>
            </a:r>
            <a:r>
              <a:rPr lang="en-US" sz="4400" b="1" dirty="0" err="1"/>
              <a:t>della</a:t>
            </a:r>
            <a:r>
              <a:rPr lang="en-US" sz="4400" b="1" dirty="0"/>
              <a:t> Casa </a:t>
            </a:r>
            <a:r>
              <a:rPr lang="en-US" sz="4400" b="1" dirty="0" err="1"/>
              <a:t>della</a:t>
            </a:r>
            <a:r>
              <a:rPr lang="en-US" sz="4400" b="1" dirty="0"/>
              <a:t> </a:t>
            </a:r>
            <a:r>
              <a:rPr lang="en-US" sz="4400" b="1" dirty="0" err="1"/>
              <a:t>Comunità</a:t>
            </a:r>
            <a:r>
              <a:rPr lang="en-US" sz="4400" b="1" dirty="0"/>
              <a:t> </a:t>
            </a:r>
            <a:r>
              <a:rPr lang="en-US" sz="4400" dirty="0" err="1"/>
              <a:t>si</a:t>
            </a:r>
            <a:r>
              <a:rPr lang="en-US" sz="4400" dirty="0"/>
              <a:t> </a:t>
            </a:r>
            <a:r>
              <a:rPr lang="en-US" sz="4400" dirty="0" err="1"/>
              <a:t>inserisce</a:t>
            </a:r>
            <a:r>
              <a:rPr lang="en-US" sz="4400" dirty="0"/>
              <a:t> in un </a:t>
            </a:r>
            <a:r>
              <a:rPr lang="en-US" sz="4400" dirty="0" err="1"/>
              <a:t>quadro</a:t>
            </a:r>
            <a:r>
              <a:rPr lang="en-US" sz="4400" dirty="0"/>
              <a:t> </a:t>
            </a:r>
            <a:r>
              <a:rPr lang="en-US" sz="4400" dirty="0" err="1"/>
              <a:t>normativo</a:t>
            </a:r>
            <a:r>
              <a:rPr lang="en-US" sz="4400" dirty="0"/>
              <a:t> e di </a:t>
            </a:r>
            <a:r>
              <a:rPr lang="en-US" sz="4400" dirty="0" err="1"/>
              <a:t>politiche</a:t>
            </a:r>
            <a:r>
              <a:rPr lang="en-US" sz="4400" dirty="0"/>
              <a:t> </a:t>
            </a:r>
            <a:r>
              <a:rPr lang="en-US" sz="4400" dirty="0" err="1"/>
              <a:t>pubbliche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da </a:t>
            </a:r>
            <a:r>
              <a:rPr lang="en-US" sz="4400" dirty="0" err="1"/>
              <a:t>decenni</a:t>
            </a:r>
            <a:r>
              <a:rPr lang="en-US" sz="4400" dirty="0"/>
              <a:t> </a:t>
            </a:r>
            <a:r>
              <a:rPr lang="en-US" sz="4400" dirty="0" err="1"/>
              <a:t>promuovono</a:t>
            </a:r>
            <a:r>
              <a:rPr lang="en-US" sz="4400" dirty="0"/>
              <a:t> la </a:t>
            </a:r>
            <a:r>
              <a:rPr lang="en-US" sz="4400" b="1" dirty="0" err="1"/>
              <a:t>partecipazione</a:t>
            </a:r>
            <a:r>
              <a:rPr lang="en-US" sz="4400" b="1" dirty="0"/>
              <a:t> </a:t>
            </a:r>
            <a:r>
              <a:rPr lang="en-US" sz="4400" b="1" dirty="0" err="1"/>
              <a:t>attiva</a:t>
            </a:r>
            <a:r>
              <a:rPr lang="en-US" sz="4400" b="1" dirty="0"/>
              <a:t> </a:t>
            </a:r>
            <a:r>
              <a:rPr lang="en-US" sz="4400" b="1" dirty="0" err="1"/>
              <a:t>delle</a:t>
            </a:r>
            <a:r>
              <a:rPr lang="en-US" sz="4400" b="1" dirty="0"/>
              <a:t> </a:t>
            </a:r>
            <a:r>
              <a:rPr lang="en-US" sz="4400" b="1" dirty="0" err="1"/>
              <a:t>comunità</a:t>
            </a:r>
            <a:r>
              <a:rPr lang="en-US" sz="4400" b="1" dirty="0"/>
              <a:t> </a:t>
            </a:r>
            <a:r>
              <a:rPr lang="en-US" sz="4400" dirty="0" err="1"/>
              <a:t>nelle</a:t>
            </a:r>
            <a:r>
              <a:rPr lang="en-US" sz="4400" dirty="0"/>
              <a:t> </a:t>
            </a:r>
            <a:r>
              <a:rPr lang="en-US" sz="4400" dirty="0" err="1"/>
              <a:t>scelte</a:t>
            </a:r>
            <a:r>
              <a:rPr lang="en-US" sz="4400" dirty="0"/>
              <a:t> relative </a:t>
            </a:r>
            <a:r>
              <a:rPr lang="en-US" sz="4400" dirty="0" err="1"/>
              <a:t>alla</a:t>
            </a:r>
            <a:r>
              <a:rPr lang="en-US" sz="4400" dirty="0"/>
              <a:t> salute </a:t>
            </a:r>
            <a:r>
              <a:rPr lang="en-US" sz="4400" dirty="0" err="1"/>
              <a:t>collettiva</a:t>
            </a:r>
            <a:r>
              <a:rPr lang="en-US" sz="4400" dirty="0"/>
              <a:t>, in </a:t>
            </a:r>
            <a:r>
              <a:rPr lang="en-US" sz="4400" dirty="0" err="1"/>
              <a:t>un'ottica</a:t>
            </a:r>
            <a:r>
              <a:rPr lang="en-US" sz="4400" dirty="0"/>
              <a:t> di </a:t>
            </a:r>
            <a:r>
              <a:rPr lang="en-US" sz="4400" dirty="0" err="1"/>
              <a:t>integrazione</a:t>
            </a:r>
            <a:r>
              <a:rPr lang="en-US" sz="4400" dirty="0"/>
              <a:t> </a:t>
            </a:r>
            <a:r>
              <a:rPr lang="en-US" sz="4400" dirty="0" err="1"/>
              <a:t>tra</a:t>
            </a:r>
            <a:r>
              <a:rPr lang="en-US" sz="4400" dirty="0"/>
              <a:t> </a:t>
            </a:r>
            <a:r>
              <a:rPr lang="en-US" sz="4400" dirty="0" err="1"/>
              <a:t>servizi</a:t>
            </a:r>
            <a:r>
              <a:rPr lang="en-US" sz="4400" dirty="0"/>
              <a:t> </a:t>
            </a:r>
            <a:r>
              <a:rPr lang="en-US" sz="4400" dirty="0" err="1"/>
              <a:t>sanitari</a:t>
            </a:r>
            <a:r>
              <a:rPr lang="en-US" sz="4400" dirty="0"/>
              <a:t>, </a:t>
            </a:r>
            <a:r>
              <a:rPr lang="en-US" sz="4400" dirty="0" err="1"/>
              <a:t>sociali</a:t>
            </a:r>
            <a:r>
              <a:rPr lang="en-US" sz="4400" dirty="0"/>
              <a:t> e </a:t>
            </a:r>
            <a:r>
              <a:rPr lang="en-US" sz="4400" dirty="0" err="1"/>
              <a:t>territoriali</a:t>
            </a:r>
            <a:r>
              <a:rPr lang="en-US" sz="4400" dirty="0"/>
              <a:t>. Ad </a:t>
            </a:r>
            <a:r>
              <a:rPr lang="en-US" sz="4400" dirty="0" err="1"/>
              <a:t>oggi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</a:t>
            </a:r>
            <a:r>
              <a:rPr lang="en-US" sz="4400" dirty="0" err="1"/>
              <a:t>numerosi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riferimenti</a:t>
            </a:r>
            <a:r>
              <a:rPr lang="en-US" sz="4400" dirty="0"/>
              <a:t> </a:t>
            </a:r>
            <a:r>
              <a:rPr lang="en-US" sz="4400" dirty="0" err="1"/>
              <a:t>normativi</a:t>
            </a:r>
            <a:r>
              <a:rPr lang="en-US" sz="4400" dirty="0"/>
              <a:t> e </a:t>
            </a:r>
            <a:r>
              <a:rPr lang="en-US" sz="4400" dirty="0" err="1"/>
              <a:t>programmatici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fondano</a:t>
            </a:r>
            <a:r>
              <a:rPr lang="en-US" sz="4400" dirty="0"/>
              <a:t> e </a:t>
            </a:r>
            <a:r>
              <a:rPr lang="en-US" sz="4400" dirty="0" err="1"/>
              <a:t>sostengono</a:t>
            </a:r>
            <a:r>
              <a:rPr lang="en-US" sz="4400" dirty="0"/>
              <a:t> tale </a:t>
            </a:r>
            <a:r>
              <a:rPr lang="en-US" sz="4400" dirty="0" err="1"/>
              <a:t>prospettiva</a:t>
            </a:r>
            <a:r>
              <a:rPr lang="en-US" sz="4400" dirty="0"/>
              <a:t>. </a:t>
            </a:r>
          </a:p>
          <a:p>
            <a:r>
              <a:rPr lang="en-US" sz="4400" dirty="0"/>
              <a:t>Sin </a:t>
            </a:r>
            <a:r>
              <a:rPr lang="en-US" sz="4400" dirty="0" err="1"/>
              <a:t>dall’istituzione</a:t>
            </a:r>
            <a:r>
              <a:rPr lang="en-US" sz="4400" dirty="0"/>
              <a:t> del nostro </a:t>
            </a:r>
            <a:r>
              <a:rPr lang="en-US" sz="4400" dirty="0" err="1"/>
              <a:t>Servizio</a:t>
            </a:r>
            <a:r>
              <a:rPr lang="en-US" sz="4400" dirty="0"/>
              <a:t> </a:t>
            </a:r>
            <a:r>
              <a:rPr lang="en-US" sz="4400" dirty="0" err="1"/>
              <a:t>Sanitario</a:t>
            </a:r>
            <a:r>
              <a:rPr lang="en-US" sz="4400" dirty="0"/>
              <a:t> Nazionale, con la </a:t>
            </a:r>
            <a:r>
              <a:rPr lang="en-US" sz="4400" b="1" dirty="0"/>
              <a:t>Legge 833/1978</a:t>
            </a:r>
            <a:r>
              <a:rPr lang="en-US" sz="4400" dirty="0"/>
              <a:t>, </a:t>
            </a:r>
            <a:r>
              <a:rPr lang="en-US" sz="4400" dirty="0" err="1"/>
              <a:t>viene</a:t>
            </a:r>
            <a:r>
              <a:rPr lang="en-US" sz="4400" dirty="0"/>
              <a:t> </a:t>
            </a:r>
            <a:r>
              <a:rPr lang="en-US" sz="4400" dirty="0" err="1"/>
              <a:t>sottolineata</a:t>
            </a:r>
            <a:r>
              <a:rPr lang="en-US" sz="4400" dirty="0"/>
              <a:t> la </a:t>
            </a:r>
            <a:r>
              <a:rPr lang="en-US" sz="4400" dirty="0" err="1"/>
              <a:t>necessità</a:t>
            </a:r>
            <a:r>
              <a:rPr lang="en-US" sz="4400" dirty="0"/>
              <a:t> di </a:t>
            </a:r>
            <a:r>
              <a:rPr lang="en-US" sz="4400" dirty="0" err="1"/>
              <a:t>assicurare</a:t>
            </a:r>
            <a:r>
              <a:rPr lang="en-US" sz="4400" dirty="0"/>
              <a:t> la </a:t>
            </a:r>
            <a:r>
              <a:rPr lang="en-US" sz="4400" dirty="0" err="1"/>
              <a:t>partecipazione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/</a:t>
            </a:r>
            <a:r>
              <a:rPr lang="en-US" sz="4400" dirty="0" err="1"/>
              <a:t>lle</a:t>
            </a:r>
            <a:r>
              <a:rPr lang="en-US" sz="4400" dirty="0"/>
              <a:t> </a:t>
            </a:r>
            <a:r>
              <a:rPr lang="en-US" sz="4400" dirty="0" err="1"/>
              <a:t>cittadini</a:t>
            </a:r>
            <a:r>
              <a:rPr lang="en-US" sz="4400" dirty="0"/>
              <a:t>/e </a:t>
            </a:r>
            <a:r>
              <a:rPr lang="en-US" sz="4400" dirty="0" err="1"/>
              <a:t>e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formazioni</a:t>
            </a:r>
            <a:r>
              <a:rPr lang="en-US" sz="4400" dirty="0"/>
              <a:t> </a:t>
            </a:r>
            <a:r>
              <a:rPr lang="en-US" sz="4400" dirty="0" err="1"/>
              <a:t>sociali</a:t>
            </a:r>
            <a:r>
              <a:rPr lang="en-US" sz="4400" dirty="0"/>
              <a:t> alle </a:t>
            </a:r>
            <a:r>
              <a:rPr lang="en-US" sz="4400" dirty="0" err="1"/>
              <a:t>attività</a:t>
            </a:r>
            <a:r>
              <a:rPr lang="en-US" sz="4400" dirty="0"/>
              <a:t> del SSN (art. 13), </a:t>
            </a:r>
            <a:r>
              <a:rPr lang="en-US" sz="4400" dirty="0" err="1"/>
              <a:t>promuovendo</a:t>
            </a:r>
            <a:r>
              <a:rPr lang="en-US" sz="4400" dirty="0"/>
              <a:t> </a:t>
            </a:r>
            <a:r>
              <a:rPr lang="en-US" sz="4400" dirty="0" err="1"/>
              <a:t>strumenti</a:t>
            </a:r>
            <a:r>
              <a:rPr lang="en-US" sz="4400" dirty="0"/>
              <a:t> di </a:t>
            </a:r>
            <a:r>
              <a:rPr lang="en-US" sz="4400" dirty="0" err="1"/>
              <a:t>democrazia</a:t>
            </a:r>
            <a:r>
              <a:rPr lang="en-US" sz="4400" dirty="0"/>
              <a:t> </a:t>
            </a:r>
            <a:r>
              <a:rPr lang="en-US" sz="4400" dirty="0" err="1"/>
              <a:t>partecipativa</a:t>
            </a:r>
            <a:r>
              <a:rPr lang="en-US" sz="4400" dirty="0"/>
              <a:t> </a:t>
            </a:r>
            <a:r>
              <a:rPr lang="en-US" sz="4400" dirty="0" err="1"/>
              <a:t>nella</a:t>
            </a:r>
            <a:r>
              <a:rPr lang="en-US" sz="4400" dirty="0"/>
              <a:t> </a:t>
            </a:r>
            <a:r>
              <a:rPr lang="en-US" sz="4400" dirty="0" err="1"/>
              <a:t>programmazione</a:t>
            </a:r>
            <a:r>
              <a:rPr lang="en-US" sz="4400" dirty="0"/>
              <a:t> e </a:t>
            </a:r>
            <a:r>
              <a:rPr lang="en-US" sz="4400" dirty="0" err="1"/>
              <a:t>valutazione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dirty="0" err="1"/>
              <a:t>servizi</a:t>
            </a:r>
            <a:r>
              <a:rPr lang="en-US" sz="4400" dirty="0"/>
              <a:t> </a:t>
            </a:r>
            <a:r>
              <a:rPr lang="en-US" sz="4400" dirty="0" err="1"/>
              <a:t>sanitari</a:t>
            </a:r>
            <a:r>
              <a:rPr lang="en-US" sz="4400" dirty="0"/>
              <a:t> e </a:t>
            </a:r>
            <a:r>
              <a:rPr lang="en-US" sz="4400" dirty="0" err="1"/>
              <a:t>sociali</a:t>
            </a:r>
            <a:r>
              <a:rPr lang="en-US" sz="4400" dirty="0"/>
              <a:t>. </a:t>
            </a:r>
          </a:p>
          <a:p>
            <a:r>
              <a:rPr lang="en-US" sz="4400" dirty="0"/>
              <a:t>Il </a:t>
            </a:r>
            <a:r>
              <a:rPr lang="en-US" sz="4400" b="1" dirty="0" err="1"/>
              <a:t>Decreto</a:t>
            </a:r>
            <a:r>
              <a:rPr lang="en-US" sz="4400" b="1" dirty="0"/>
              <a:t> </a:t>
            </a:r>
            <a:r>
              <a:rPr lang="en-US" sz="4400" b="1" dirty="0" err="1"/>
              <a:t>Ministeriale</a:t>
            </a:r>
            <a:r>
              <a:rPr lang="en-US" sz="4400" b="1" dirty="0"/>
              <a:t> 236/2007 </a:t>
            </a:r>
            <a:r>
              <a:rPr lang="en-US" sz="4400" dirty="0"/>
              <a:t>ha </a:t>
            </a:r>
            <a:r>
              <a:rPr lang="en-US" sz="4400" dirty="0" err="1"/>
              <a:t>promosso</a:t>
            </a:r>
            <a:r>
              <a:rPr lang="en-US" sz="4400" dirty="0"/>
              <a:t> </a:t>
            </a:r>
            <a:r>
              <a:rPr lang="en-US" sz="4400" dirty="0" err="1"/>
              <a:t>l’istituzione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b="1" dirty="0"/>
              <a:t>Case </a:t>
            </a:r>
            <a:r>
              <a:rPr lang="en-US" sz="4400" b="1" dirty="0" err="1"/>
              <a:t>della</a:t>
            </a:r>
            <a:r>
              <a:rPr lang="en-US" sz="4400" b="1" dirty="0"/>
              <a:t> Salute </a:t>
            </a:r>
            <a:r>
              <a:rPr lang="en-US" sz="4400" dirty="0"/>
              <a:t>come </a:t>
            </a:r>
            <a:r>
              <a:rPr lang="en-US" sz="4400" dirty="0" err="1"/>
              <a:t>presidi</a:t>
            </a:r>
            <a:r>
              <a:rPr lang="en-US" sz="4400" dirty="0"/>
              <a:t> </a:t>
            </a:r>
            <a:r>
              <a:rPr lang="en-US" sz="4400" dirty="0" err="1"/>
              <a:t>territoriali</a:t>
            </a:r>
            <a:r>
              <a:rPr lang="en-US" sz="4400" dirty="0"/>
              <a:t> </a:t>
            </a:r>
            <a:r>
              <a:rPr lang="en-US" sz="4400" dirty="0" err="1"/>
              <a:t>integrati</a:t>
            </a:r>
            <a:r>
              <a:rPr lang="en-US" sz="4400" dirty="0"/>
              <a:t> in </a:t>
            </a:r>
            <a:r>
              <a:rPr lang="en-US" sz="4400" dirty="0" err="1"/>
              <a:t>grado</a:t>
            </a:r>
            <a:r>
              <a:rPr lang="en-US" sz="4400" dirty="0"/>
              <a:t> di </a:t>
            </a:r>
            <a:r>
              <a:rPr lang="en-US" sz="4400" dirty="0" err="1"/>
              <a:t>offrire</a:t>
            </a:r>
            <a:r>
              <a:rPr lang="en-US" sz="4400" dirty="0"/>
              <a:t> un punto di accesso </a:t>
            </a:r>
            <a:r>
              <a:rPr lang="en-US" sz="4400" dirty="0" err="1"/>
              <a:t>unitario</a:t>
            </a:r>
            <a:r>
              <a:rPr lang="en-US" sz="4400" dirty="0"/>
              <a:t> e </a:t>
            </a:r>
            <a:r>
              <a:rPr lang="en-US" sz="4400" dirty="0" err="1"/>
              <a:t>continuativo</a:t>
            </a:r>
            <a:r>
              <a:rPr lang="en-US" sz="4400" dirty="0"/>
              <a:t> ai </a:t>
            </a:r>
            <a:r>
              <a:rPr lang="en-US" sz="4400" dirty="0" err="1"/>
              <a:t>servizi</a:t>
            </a:r>
            <a:r>
              <a:rPr lang="en-US" sz="4400" dirty="0"/>
              <a:t> </a:t>
            </a:r>
            <a:r>
              <a:rPr lang="en-US" sz="4400" dirty="0" err="1"/>
              <a:t>sanitari</a:t>
            </a:r>
            <a:r>
              <a:rPr lang="en-US" sz="4400" dirty="0"/>
              <a:t> e </a:t>
            </a:r>
            <a:r>
              <a:rPr lang="en-US" sz="4400" dirty="0" err="1"/>
              <a:t>sociali</a:t>
            </a:r>
            <a:r>
              <a:rPr lang="en-US" sz="4400" dirty="0"/>
              <a:t>, fortemente </a:t>
            </a:r>
            <a:r>
              <a:rPr lang="en-US" sz="4400" dirty="0" err="1"/>
              <a:t>radicato</a:t>
            </a:r>
            <a:r>
              <a:rPr lang="en-US" sz="4400" dirty="0"/>
              <a:t> </a:t>
            </a:r>
            <a:r>
              <a:rPr lang="en-US" sz="4400" dirty="0" err="1"/>
              <a:t>nella</a:t>
            </a:r>
            <a:r>
              <a:rPr lang="en-US" sz="4400" dirty="0"/>
              <a:t> </a:t>
            </a:r>
            <a:r>
              <a:rPr lang="en-US" sz="4400" dirty="0" err="1"/>
              <a:t>comunità</a:t>
            </a:r>
            <a:r>
              <a:rPr lang="en-US" sz="4400" dirty="0"/>
              <a:t> locale. La Casa </a:t>
            </a:r>
            <a:r>
              <a:rPr lang="en-US" sz="4400" dirty="0" err="1"/>
              <a:t>della</a:t>
            </a:r>
            <a:r>
              <a:rPr lang="en-US" sz="4400" dirty="0"/>
              <a:t> Salute </a:t>
            </a:r>
            <a:r>
              <a:rPr lang="en-US" sz="4400" dirty="0" err="1"/>
              <a:t>viene</a:t>
            </a:r>
            <a:r>
              <a:rPr lang="en-US" sz="4400" dirty="0"/>
              <a:t> </a:t>
            </a:r>
            <a:r>
              <a:rPr lang="en-US" sz="4400" dirty="0" err="1"/>
              <a:t>considerata</a:t>
            </a:r>
            <a:r>
              <a:rPr lang="en-US" sz="4400" dirty="0"/>
              <a:t> “</a:t>
            </a:r>
            <a:r>
              <a:rPr lang="en-US" sz="4400" i="1" dirty="0" err="1"/>
              <a:t>luogo</a:t>
            </a:r>
            <a:r>
              <a:rPr lang="en-US" sz="4400" i="1" dirty="0"/>
              <a:t> </a:t>
            </a:r>
            <a:r>
              <a:rPr lang="en-US" sz="4400" i="1" dirty="0" err="1"/>
              <a:t>della</a:t>
            </a:r>
            <a:r>
              <a:rPr lang="en-US" sz="4400" i="1" dirty="0"/>
              <a:t> </a:t>
            </a:r>
            <a:r>
              <a:rPr lang="en-US" sz="4400" i="1" dirty="0" err="1"/>
              <a:t>partecipazione</a:t>
            </a:r>
            <a:r>
              <a:rPr lang="en-US" sz="4400" i="1" dirty="0"/>
              <a:t> </a:t>
            </a:r>
            <a:r>
              <a:rPr lang="en-US" sz="4400" i="1" dirty="0" err="1"/>
              <a:t>democratica</a:t>
            </a:r>
            <a:r>
              <a:rPr lang="en-US" sz="4400" i="1" dirty="0"/>
              <a:t> dove </a:t>
            </a:r>
            <a:r>
              <a:rPr lang="en-US" sz="4400" i="1" dirty="0" err="1"/>
              <a:t>i</a:t>
            </a:r>
            <a:r>
              <a:rPr lang="en-US" sz="4400" i="1" dirty="0"/>
              <a:t> </a:t>
            </a:r>
            <a:r>
              <a:rPr lang="en-US" sz="4400" i="1" dirty="0" err="1"/>
              <a:t>cittadini</a:t>
            </a:r>
            <a:r>
              <a:rPr lang="en-US" sz="4400" i="1" dirty="0"/>
              <a:t> e le </a:t>
            </a:r>
            <a:r>
              <a:rPr lang="en-US" sz="4400" i="1" dirty="0" err="1"/>
              <a:t>associazioni</a:t>
            </a:r>
            <a:r>
              <a:rPr lang="en-US" sz="4400" i="1" dirty="0"/>
              <a:t> di tutela </a:t>
            </a:r>
            <a:r>
              <a:rPr lang="en-US" sz="4400" i="1" dirty="0" err="1"/>
              <a:t>dei</a:t>
            </a:r>
            <a:r>
              <a:rPr lang="en-US" sz="4400" i="1" dirty="0"/>
              <a:t> </a:t>
            </a:r>
            <a:r>
              <a:rPr lang="en-US" sz="4400" i="1" dirty="0" err="1"/>
              <a:t>pazienti</a:t>
            </a:r>
            <a:r>
              <a:rPr lang="en-US" sz="4400" i="1" dirty="0"/>
              <a:t> </a:t>
            </a:r>
            <a:r>
              <a:rPr lang="en-US" sz="4400" i="1" dirty="0" err="1"/>
              <a:t>contribuiscono</a:t>
            </a:r>
            <a:r>
              <a:rPr lang="en-US" sz="4400" i="1" dirty="0"/>
              <a:t> </a:t>
            </a:r>
            <a:r>
              <a:rPr lang="en-US" sz="4400" i="1" dirty="0" err="1"/>
              <a:t>alla</a:t>
            </a:r>
            <a:r>
              <a:rPr lang="en-US" sz="4400" i="1" dirty="0"/>
              <a:t> </a:t>
            </a:r>
            <a:r>
              <a:rPr lang="en-US" sz="4400" i="1" dirty="0" err="1"/>
              <a:t>programmazione</a:t>
            </a:r>
            <a:r>
              <a:rPr lang="en-US" sz="4400" i="1" dirty="0"/>
              <a:t> </a:t>
            </a:r>
            <a:r>
              <a:rPr lang="en-US" sz="4400" i="1" dirty="0" err="1"/>
              <a:t>dei</a:t>
            </a:r>
            <a:r>
              <a:rPr lang="en-US" sz="4400" i="1" dirty="0"/>
              <a:t> </a:t>
            </a:r>
            <a:r>
              <a:rPr lang="en-US" sz="4400" i="1" dirty="0" err="1"/>
              <a:t>servizi</a:t>
            </a:r>
            <a:r>
              <a:rPr lang="en-US" sz="4400" i="1" dirty="0"/>
              <a:t> e </a:t>
            </a:r>
            <a:r>
              <a:rPr lang="en-US" sz="4400" i="1" dirty="0" err="1"/>
              <a:t>delle</a:t>
            </a:r>
            <a:r>
              <a:rPr lang="en-US" sz="4400" i="1" dirty="0"/>
              <a:t> </a:t>
            </a:r>
            <a:r>
              <a:rPr lang="en-US" sz="4400" i="1" dirty="0" err="1"/>
              <a:t>attività</a:t>
            </a:r>
            <a:r>
              <a:rPr lang="en-US" sz="4400" i="1" dirty="0"/>
              <a:t> e </a:t>
            </a:r>
            <a:r>
              <a:rPr lang="en-US" sz="4400" i="1" dirty="0" err="1"/>
              <a:t>sono</a:t>
            </a:r>
            <a:r>
              <a:rPr lang="en-US" sz="4400" i="1" dirty="0"/>
              <a:t> </a:t>
            </a:r>
            <a:r>
              <a:rPr lang="en-US" sz="4400" i="1" dirty="0" err="1"/>
              <a:t>chiamati</a:t>
            </a:r>
            <a:r>
              <a:rPr lang="en-US" sz="4400" i="1" dirty="0"/>
              <a:t> a </a:t>
            </a:r>
            <a:r>
              <a:rPr lang="en-US" sz="4400" i="1" dirty="0" err="1"/>
              <a:t>valutare</a:t>
            </a:r>
            <a:r>
              <a:rPr lang="en-US" sz="4400" i="1" dirty="0"/>
              <a:t> </a:t>
            </a:r>
            <a:r>
              <a:rPr lang="en-US" sz="4400" i="1" dirty="0" err="1"/>
              <a:t>i</a:t>
            </a:r>
            <a:r>
              <a:rPr lang="en-US" sz="4400" i="1" dirty="0"/>
              <a:t> </a:t>
            </a:r>
            <a:r>
              <a:rPr lang="en-US" sz="4400" i="1" dirty="0" err="1"/>
              <a:t>risultati</a:t>
            </a:r>
            <a:r>
              <a:rPr lang="en-US" sz="4400" i="1" dirty="0"/>
              <a:t> </a:t>
            </a:r>
            <a:r>
              <a:rPr lang="en-US" sz="4400" i="1" dirty="0" err="1"/>
              <a:t>ottenuti</a:t>
            </a:r>
            <a:r>
              <a:rPr lang="en-US" sz="4400" i="1" dirty="0"/>
              <a:t> in termini di salute e di </a:t>
            </a:r>
            <a:r>
              <a:rPr lang="en-US" sz="4400" i="1" dirty="0" err="1"/>
              <a:t>benessere</a:t>
            </a:r>
            <a:r>
              <a:rPr lang="en-US" sz="4400" i="1" dirty="0"/>
              <a:t> </a:t>
            </a:r>
            <a:r>
              <a:rPr lang="en-US" sz="4400" i="1" dirty="0" err="1"/>
              <a:t>percepito</a:t>
            </a:r>
            <a:r>
              <a:rPr lang="en-US" sz="4400" dirty="0"/>
              <a:t>”. Con le DGR 291/2010 e DGR 2128/2016, la </a:t>
            </a:r>
            <a:r>
              <a:rPr lang="en-US" sz="4400" dirty="0" err="1"/>
              <a:t>Regione</a:t>
            </a:r>
            <a:r>
              <a:rPr lang="en-US" sz="4400" dirty="0"/>
              <a:t> Emilia-Romagna ha </a:t>
            </a:r>
            <a:r>
              <a:rPr lang="en-US" sz="4400" dirty="0" err="1"/>
              <a:t>intrapreso</a:t>
            </a:r>
            <a:r>
              <a:rPr lang="en-US" sz="4400" dirty="0"/>
              <a:t> il </a:t>
            </a:r>
            <a:r>
              <a:rPr lang="en-US" sz="4400" dirty="0" err="1"/>
              <a:t>percorso</a:t>
            </a:r>
            <a:r>
              <a:rPr lang="en-US" sz="4400" dirty="0"/>
              <a:t> di </a:t>
            </a:r>
            <a:r>
              <a:rPr lang="en-US" sz="4400" dirty="0" err="1"/>
              <a:t>sviluppo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Case </a:t>
            </a:r>
            <a:r>
              <a:rPr lang="en-US" sz="4400" dirty="0" err="1"/>
              <a:t>della</a:t>
            </a:r>
            <a:r>
              <a:rPr lang="en-US" sz="4400" dirty="0"/>
              <a:t> Salute. Nei </a:t>
            </a:r>
            <a:r>
              <a:rPr lang="en-US" sz="4400" dirty="0" err="1"/>
              <a:t>documenti</a:t>
            </a:r>
            <a:r>
              <a:rPr lang="en-US" sz="4400" dirty="0"/>
              <a:t> </a:t>
            </a:r>
            <a:r>
              <a:rPr lang="en-US" sz="4400" dirty="0" err="1"/>
              <a:t>istitutivi</a:t>
            </a:r>
            <a:r>
              <a:rPr lang="en-US" sz="4400" dirty="0"/>
              <a:t> </a:t>
            </a:r>
            <a:r>
              <a:rPr lang="en-US" sz="4400" dirty="0" err="1"/>
              <a:t>viene</a:t>
            </a:r>
            <a:r>
              <a:rPr lang="en-US" sz="4400" dirty="0"/>
              <a:t> </a:t>
            </a:r>
            <a:r>
              <a:rPr lang="en-US" sz="4400" dirty="0" err="1"/>
              <a:t>sottolineata</a:t>
            </a:r>
            <a:r>
              <a:rPr lang="en-US" sz="4400" dirty="0"/>
              <a:t> </a:t>
            </a:r>
            <a:r>
              <a:rPr lang="en-US" sz="4400" dirty="0" err="1"/>
              <a:t>l'importanza</a:t>
            </a:r>
            <a:r>
              <a:rPr lang="en-US" sz="4400" dirty="0"/>
              <a:t> </a:t>
            </a:r>
            <a:r>
              <a:rPr lang="en-US" sz="4400" dirty="0" err="1"/>
              <a:t>dell’integrazione</a:t>
            </a:r>
            <a:r>
              <a:rPr lang="en-US" sz="4400" dirty="0"/>
              <a:t> </a:t>
            </a:r>
            <a:r>
              <a:rPr lang="en-US" sz="4400" dirty="0" err="1"/>
              <a:t>orizzontale</a:t>
            </a:r>
            <a:r>
              <a:rPr lang="en-US" sz="4400" dirty="0"/>
              <a:t> come “</a:t>
            </a:r>
            <a:r>
              <a:rPr lang="en-US" sz="4400" i="1" dirty="0" err="1"/>
              <a:t>vero</a:t>
            </a:r>
            <a:r>
              <a:rPr lang="en-US" sz="4400" i="1" dirty="0"/>
              <a:t> </a:t>
            </a:r>
            <a:r>
              <a:rPr lang="en-US" sz="4400" i="1" dirty="0" err="1"/>
              <a:t>valore</a:t>
            </a:r>
            <a:r>
              <a:rPr lang="en-US" sz="4400" i="1" dirty="0"/>
              <a:t> </a:t>
            </a:r>
            <a:r>
              <a:rPr lang="en-US" sz="4400" i="1" dirty="0" err="1"/>
              <a:t>aggiunto</a:t>
            </a:r>
            <a:r>
              <a:rPr lang="en-US" sz="4400" i="1" dirty="0"/>
              <a:t> </a:t>
            </a:r>
            <a:r>
              <a:rPr lang="en-US" sz="4400" i="1" dirty="0" err="1"/>
              <a:t>delle</a:t>
            </a:r>
            <a:r>
              <a:rPr lang="en-US" sz="4400" i="1" dirty="0"/>
              <a:t> Case </a:t>
            </a:r>
            <a:r>
              <a:rPr lang="en-US" sz="4400" i="1" dirty="0" err="1"/>
              <a:t>della</a:t>
            </a:r>
            <a:r>
              <a:rPr lang="en-US" sz="4400" i="1" dirty="0"/>
              <a:t> Salute”</a:t>
            </a:r>
            <a:r>
              <a:rPr lang="en-US" sz="4400" dirty="0"/>
              <a:t>. In </a:t>
            </a:r>
            <a:r>
              <a:rPr lang="en-US" sz="4400" dirty="0" err="1"/>
              <a:t>particolare</a:t>
            </a:r>
            <a:r>
              <a:rPr lang="en-US" sz="4400" dirty="0"/>
              <a:t>, per </a:t>
            </a:r>
            <a:r>
              <a:rPr lang="en-US" sz="4400" dirty="0" err="1"/>
              <a:t>integrazione</a:t>
            </a:r>
            <a:r>
              <a:rPr lang="en-US" sz="4400" dirty="0"/>
              <a:t> </a:t>
            </a:r>
            <a:r>
              <a:rPr lang="en-US" sz="4400" dirty="0" err="1"/>
              <a:t>orizzontale</a:t>
            </a:r>
            <a:r>
              <a:rPr lang="en-US" sz="4400" dirty="0"/>
              <a:t> “</a:t>
            </a:r>
            <a:r>
              <a:rPr lang="en-US" sz="4400" i="1" dirty="0" err="1"/>
              <a:t>si</a:t>
            </a:r>
            <a:r>
              <a:rPr lang="en-US" sz="4400" i="1" dirty="0"/>
              <a:t> </a:t>
            </a:r>
            <a:r>
              <a:rPr lang="en-US" sz="4400" i="1" dirty="0" err="1"/>
              <a:t>intende</a:t>
            </a:r>
            <a:r>
              <a:rPr lang="en-US" sz="4400" i="1" dirty="0"/>
              <a:t> la </a:t>
            </a:r>
            <a:r>
              <a:rPr lang="en-US" sz="4400" b="1" i="1" dirty="0" err="1"/>
              <a:t>collaborazione</a:t>
            </a:r>
            <a:r>
              <a:rPr lang="en-US" sz="4400" b="1" i="1" dirty="0"/>
              <a:t>, la </a:t>
            </a:r>
            <a:r>
              <a:rPr lang="en-US" sz="4400" b="1" i="1" dirty="0" err="1"/>
              <a:t>partecipazione</a:t>
            </a:r>
            <a:r>
              <a:rPr lang="en-US" sz="4400" b="1" i="1" dirty="0"/>
              <a:t>, la </a:t>
            </a:r>
            <a:r>
              <a:rPr lang="en-US" sz="4400" b="1" i="1" dirty="0" err="1"/>
              <a:t>condivisione</a:t>
            </a:r>
            <a:r>
              <a:rPr lang="en-US" sz="4400" b="1" i="1" dirty="0"/>
              <a:t> di </a:t>
            </a:r>
            <a:r>
              <a:rPr lang="en-US" sz="4400" b="1" i="1" dirty="0" err="1"/>
              <a:t>obiettivi</a:t>
            </a:r>
            <a:r>
              <a:rPr lang="en-US" sz="4400" b="1" i="1" dirty="0"/>
              <a:t> e </a:t>
            </a:r>
            <a:r>
              <a:rPr lang="en-US" sz="4400" b="1" i="1" dirty="0" err="1"/>
              <a:t>azioni</a:t>
            </a:r>
            <a:r>
              <a:rPr lang="en-US" sz="4400" b="1" i="1" dirty="0"/>
              <a:t> </a:t>
            </a:r>
            <a:r>
              <a:rPr lang="en-US" sz="4400" b="1" i="1" dirty="0" err="1"/>
              <a:t>tra</a:t>
            </a:r>
            <a:r>
              <a:rPr lang="en-US" sz="4400" b="1" i="1" dirty="0"/>
              <a:t> tutti </a:t>
            </a:r>
            <a:r>
              <a:rPr lang="en-US" sz="4400" b="1" i="1" dirty="0" err="1"/>
              <a:t>i</a:t>
            </a:r>
            <a:r>
              <a:rPr lang="en-US" sz="4400" b="1" i="1" dirty="0"/>
              <a:t> </a:t>
            </a:r>
            <a:r>
              <a:rPr lang="en-US" sz="4400" b="1" i="1" dirty="0" err="1"/>
              <a:t>protagonisti</a:t>
            </a:r>
            <a:r>
              <a:rPr lang="en-US" sz="4400" b="1" i="1" dirty="0"/>
              <a:t> </a:t>
            </a:r>
            <a:r>
              <a:rPr lang="en-US" sz="4400" b="1" i="1" dirty="0" err="1"/>
              <a:t>che</a:t>
            </a:r>
            <a:r>
              <a:rPr lang="en-US" sz="4400" b="1" i="1" dirty="0"/>
              <a:t> </a:t>
            </a:r>
            <a:r>
              <a:rPr lang="en-US" sz="4400" b="1" i="1" dirty="0" err="1"/>
              <a:t>concorrono</a:t>
            </a:r>
            <a:r>
              <a:rPr lang="en-US" sz="4400" b="1" i="1" dirty="0"/>
              <a:t> </a:t>
            </a:r>
            <a:r>
              <a:rPr lang="en-US" sz="4400" b="1" i="1" dirty="0" err="1"/>
              <a:t>alla</a:t>
            </a:r>
            <a:r>
              <a:rPr lang="en-US" sz="4400" b="1" i="1" dirty="0"/>
              <a:t> </a:t>
            </a:r>
            <a:r>
              <a:rPr lang="en-US" sz="4400" b="1" i="1" dirty="0" err="1"/>
              <a:t>progettazione</a:t>
            </a:r>
            <a:r>
              <a:rPr lang="en-US" sz="4400" b="1" i="1" dirty="0"/>
              <a:t> e </a:t>
            </a:r>
            <a:r>
              <a:rPr lang="en-US" sz="4400" b="1" i="1" dirty="0" err="1"/>
              <a:t>realizzazione</a:t>
            </a:r>
            <a:r>
              <a:rPr lang="en-US" sz="4400" b="1" i="1" dirty="0"/>
              <a:t> </a:t>
            </a:r>
            <a:r>
              <a:rPr lang="en-US" sz="4400" b="1" i="1" dirty="0" err="1"/>
              <a:t>delle</a:t>
            </a:r>
            <a:r>
              <a:rPr lang="en-US" sz="4400" b="1" i="1" dirty="0"/>
              <a:t> Case </a:t>
            </a:r>
            <a:r>
              <a:rPr lang="en-US" sz="4400" b="1" i="1" dirty="0" err="1"/>
              <a:t>della</a:t>
            </a:r>
            <a:r>
              <a:rPr lang="en-US" sz="4400" b="1" i="1" dirty="0"/>
              <a:t> Salute</a:t>
            </a:r>
            <a:r>
              <a:rPr lang="en-US" sz="4400" i="1" dirty="0"/>
              <a:t>, </a:t>
            </a:r>
            <a:r>
              <a:rPr lang="en-US" sz="4400" i="1" dirty="0" err="1"/>
              <a:t>nel</a:t>
            </a:r>
            <a:r>
              <a:rPr lang="en-US" sz="4400" i="1" dirty="0"/>
              <a:t> rispetto </a:t>
            </a:r>
            <a:r>
              <a:rPr lang="en-US" sz="4400" i="1" dirty="0" err="1"/>
              <a:t>delle</a:t>
            </a:r>
            <a:r>
              <a:rPr lang="en-US" sz="4400" i="1" dirty="0"/>
              <a:t> </a:t>
            </a:r>
            <a:r>
              <a:rPr lang="en-US" sz="4400" i="1" dirty="0" err="1"/>
              <a:t>specifiche</a:t>
            </a:r>
            <a:r>
              <a:rPr lang="en-US" sz="4400" i="1" dirty="0"/>
              <a:t> </a:t>
            </a:r>
            <a:r>
              <a:rPr lang="en-US" sz="4400" i="1" dirty="0" err="1"/>
              <a:t>competenze</a:t>
            </a:r>
            <a:r>
              <a:rPr lang="en-US" sz="4400" i="1" dirty="0"/>
              <a:t> di </a:t>
            </a:r>
            <a:r>
              <a:rPr lang="en-US" sz="4400" i="1" dirty="0" err="1"/>
              <a:t>ciascuno</a:t>
            </a:r>
            <a:r>
              <a:rPr lang="en-US" sz="4400" i="1" dirty="0"/>
              <a:t>: </a:t>
            </a:r>
            <a:r>
              <a:rPr lang="en-US" sz="4400" i="1" dirty="0" err="1"/>
              <a:t>medicina</a:t>
            </a:r>
            <a:r>
              <a:rPr lang="en-US" sz="4400" i="1" dirty="0"/>
              <a:t> </a:t>
            </a:r>
            <a:r>
              <a:rPr lang="en-US" sz="4400" i="1" dirty="0" err="1"/>
              <a:t>convenzionata</a:t>
            </a:r>
            <a:r>
              <a:rPr lang="en-US" sz="4400" i="1" dirty="0"/>
              <a:t>, </a:t>
            </a:r>
            <a:r>
              <a:rPr lang="en-US" sz="4400" i="1" dirty="0" err="1"/>
              <a:t>dipartimenti</a:t>
            </a:r>
            <a:r>
              <a:rPr lang="en-US" sz="4400" i="1" dirty="0"/>
              <a:t> </a:t>
            </a:r>
            <a:r>
              <a:rPr lang="en-US" sz="4400" i="1" dirty="0" err="1"/>
              <a:t>territoriali</a:t>
            </a:r>
            <a:r>
              <a:rPr lang="en-US" sz="4400" i="1" dirty="0"/>
              <a:t> e </a:t>
            </a:r>
            <a:r>
              <a:rPr lang="en-US" sz="4400" i="1" dirty="0" err="1"/>
              <a:t>ospedalieri</a:t>
            </a:r>
            <a:r>
              <a:rPr lang="en-US" sz="4400" i="1" dirty="0"/>
              <a:t> </a:t>
            </a:r>
            <a:r>
              <a:rPr lang="en-US" sz="4400" i="1" dirty="0" err="1"/>
              <a:t>delle</a:t>
            </a:r>
            <a:r>
              <a:rPr lang="en-US" sz="4400" i="1" dirty="0"/>
              <a:t> </a:t>
            </a:r>
            <a:r>
              <a:rPr lang="en-US" sz="4400" i="1" dirty="0" err="1"/>
              <a:t>Aziende</a:t>
            </a:r>
            <a:r>
              <a:rPr lang="en-US" sz="4400" i="1" dirty="0"/>
              <a:t> </a:t>
            </a:r>
            <a:r>
              <a:rPr lang="en-US" sz="4400" i="1" dirty="0" err="1"/>
              <a:t>Sanitarie</a:t>
            </a:r>
            <a:r>
              <a:rPr lang="en-US" sz="4400" i="1" dirty="0"/>
              <a:t>, </a:t>
            </a:r>
            <a:r>
              <a:rPr lang="en-US" sz="4400" i="1" dirty="0" err="1"/>
              <a:t>Servizio</a:t>
            </a:r>
            <a:r>
              <a:rPr lang="en-US" sz="4400" i="1" dirty="0"/>
              <a:t> </a:t>
            </a:r>
            <a:r>
              <a:rPr lang="en-US" sz="4400" i="1" dirty="0" err="1"/>
              <a:t>Sociale</a:t>
            </a:r>
            <a:r>
              <a:rPr lang="en-US" sz="4400" i="1" dirty="0"/>
              <a:t> </a:t>
            </a:r>
            <a:r>
              <a:rPr lang="en-US" sz="4400" i="1" dirty="0" err="1"/>
              <a:t>Territoriale</a:t>
            </a:r>
            <a:r>
              <a:rPr lang="en-US" sz="4400" i="1" dirty="0"/>
              <a:t>, la </a:t>
            </a:r>
            <a:r>
              <a:rPr lang="en-US" sz="4400" i="1" dirty="0" err="1"/>
              <a:t>comunità</a:t>
            </a:r>
            <a:r>
              <a:rPr lang="en-US" sz="4400" i="1" dirty="0"/>
              <a:t> </a:t>
            </a:r>
            <a:r>
              <a:rPr lang="en-US" sz="4400" i="1" dirty="0" err="1"/>
              <a:t>nelle</a:t>
            </a:r>
            <a:r>
              <a:rPr lang="en-US" sz="4400" i="1" dirty="0"/>
              <a:t> sue diverse </a:t>
            </a:r>
            <a:r>
              <a:rPr lang="en-US" sz="4400" i="1" dirty="0" err="1"/>
              <a:t>forme</a:t>
            </a:r>
            <a:r>
              <a:rPr lang="en-US" sz="4400" i="1" dirty="0"/>
              <a:t> </a:t>
            </a:r>
            <a:r>
              <a:rPr lang="en-US" sz="4400" i="1" dirty="0" err="1"/>
              <a:t>singole</a:t>
            </a:r>
            <a:r>
              <a:rPr lang="en-US" sz="4400" i="1" dirty="0"/>
              <a:t> e associate (</a:t>
            </a:r>
            <a:r>
              <a:rPr lang="en-US" sz="4400" i="1" dirty="0" err="1"/>
              <a:t>paziente</a:t>
            </a:r>
            <a:r>
              <a:rPr lang="en-US" sz="4400" i="1" dirty="0"/>
              <a:t> / caregiver / </a:t>
            </a:r>
            <a:r>
              <a:rPr lang="en-US" sz="4400" i="1" dirty="0" err="1"/>
              <a:t>associazioni</a:t>
            </a:r>
            <a:r>
              <a:rPr lang="en-US" sz="4400" i="1" dirty="0"/>
              <a:t> di </a:t>
            </a:r>
            <a:r>
              <a:rPr lang="en-US" sz="4400" i="1" dirty="0" err="1"/>
              <a:t>pazienti</a:t>
            </a:r>
            <a:r>
              <a:rPr lang="en-US" sz="4400" i="1" dirty="0"/>
              <a:t> / </a:t>
            </a:r>
            <a:r>
              <a:rPr lang="en-US" sz="4400" i="1" dirty="0" err="1"/>
              <a:t>Comitati</a:t>
            </a:r>
            <a:r>
              <a:rPr lang="en-US" sz="4400" i="1" dirty="0"/>
              <a:t> </a:t>
            </a:r>
            <a:r>
              <a:rPr lang="en-US" sz="4400" i="1" dirty="0" err="1"/>
              <a:t>Consultivi</a:t>
            </a:r>
            <a:r>
              <a:rPr lang="en-US" sz="4400" i="1" dirty="0"/>
              <a:t> Misti, </a:t>
            </a:r>
            <a:r>
              <a:rPr lang="en-US" sz="4400" i="1" dirty="0" err="1"/>
              <a:t>associazioni</a:t>
            </a:r>
            <a:r>
              <a:rPr lang="en-US" sz="4400" i="1" dirty="0"/>
              <a:t> di </a:t>
            </a:r>
            <a:r>
              <a:rPr lang="en-US" sz="4400" i="1" dirty="0" err="1"/>
              <a:t>cittadini</a:t>
            </a:r>
            <a:r>
              <a:rPr lang="en-US" sz="4400" i="1" dirty="0"/>
              <a:t>, </a:t>
            </a:r>
            <a:r>
              <a:rPr lang="en-US" sz="4400" i="1" dirty="0" err="1"/>
              <a:t>singoli</a:t>
            </a:r>
            <a:r>
              <a:rPr lang="en-US" sz="4400" i="1" dirty="0"/>
              <a:t> </a:t>
            </a:r>
            <a:r>
              <a:rPr lang="en-US" sz="4400" i="1" dirty="0" err="1"/>
              <a:t>cittadini</a:t>
            </a:r>
            <a:r>
              <a:rPr lang="en-US" sz="4400" i="1" dirty="0"/>
              <a:t>, e </a:t>
            </a:r>
            <a:r>
              <a:rPr lang="en-US" sz="4400" i="1" dirty="0" err="1"/>
              <a:t>altro</a:t>
            </a:r>
            <a:r>
              <a:rPr lang="en-US" sz="4400" i="1" dirty="0"/>
              <a:t>)</a:t>
            </a:r>
            <a:r>
              <a:rPr lang="en-US" sz="4400" dirty="0"/>
              <a:t>”. </a:t>
            </a:r>
          </a:p>
          <a:p>
            <a:r>
              <a:rPr lang="en-US" sz="4400" dirty="0" err="1"/>
              <a:t>Infine</a:t>
            </a:r>
            <a:r>
              <a:rPr lang="en-US" sz="4400" dirty="0"/>
              <a:t>, </a:t>
            </a:r>
            <a:r>
              <a:rPr lang="en-US" sz="4400" dirty="0" err="1"/>
              <a:t>nell’ambito</a:t>
            </a:r>
            <a:r>
              <a:rPr lang="en-US" sz="4400" dirty="0"/>
              <a:t> </a:t>
            </a:r>
            <a:r>
              <a:rPr lang="en-US" sz="4400" dirty="0" err="1"/>
              <a:t>dell’attuazione</a:t>
            </a:r>
            <a:r>
              <a:rPr lang="en-US" sz="4400" dirty="0"/>
              <a:t> del PNRR, è </a:t>
            </a:r>
            <a:r>
              <a:rPr lang="en-US" sz="4400" dirty="0" err="1"/>
              <a:t>arrivato</a:t>
            </a:r>
            <a:r>
              <a:rPr lang="en-US" sz="4400" dirty="0"/>
              <a:t> il </a:t>
            </a:r>
            <a:r>
              <a:rPr lang="en-US" sz="4400" b="1" dirty="0"/>
              <a:t>DM 77/2022 </a:t>
            </a:r>
            <a:r>
              <a:rPr lang="en-US" sz="4400" dirty="0" err="1"/>
              <a:t>che</a:t>
            </a:r>
            <a:r>
              <a:rPr lang="en-US" sz="4400" dirty="0"/>
              <a:t> ha </a:t>
            </a:r>
            <a:r>
              <a:rPr lang="en-US" sz="4400" dirty="0" err="1"/>
              <a:t>segnato</a:t>
            </a:r>
            <a:r>
              <a:rPr lang="en-US" sz="4400" dirty="0"/>
              <a:t> il passaggio da Case </a:t>
            </a:r>
            <a:r>
              <a:rPr lang="en-US" sz="4400" dirty="0" err="1"/>
              <a:t>della</a:t>
            </a:r>
            <a:r>
              <a:rPr lang="en-US" sz="4400" dirty="0"/>
              <a:t> Salute a </a:t>
            </a:r>
            <a:r>
              <a:rPr lang="en-US" sz="4400" b="1" dirty="0"/>
              <a:t>Casa </a:t>
            </a:r>
            <a:r>
              <a:rPr lang="en-US" sz="4400" b="1" dirty="0" err="1"/>
              <a:t>della</a:t>
            </a:r>
            <a:r>
              <a:rPr lang="en-US" sz="4400" b="1" dirty="0"/>
              <a:t> </a:t>
            </a:r>
            <a:r>
              <a:rPr lang="en-US" sz="4400" b="1" dirty="0" err="1"/>
              <a:t>Comunità</a:t>
            </a:r>
            <a:r>
              <a:rPr lang="en-US" sz="4400" dirty="0"/>
              <a:t>, </a:t>
            </a:r>
            <a:r>
              <a:rPr lang="en-US" sz="4400" dirty="0" err="1"/>
              <a:t>definendo</a:t>
            </a:r>
            <a:r>
              <a:rPr lang="en-US" sz="4400" dirty="0"/>
              <a:t> </a:t>
            </a:r>
            <a:r>
              <a:rPr lang="en-US" sz="4400" dirty="0" err="1"/>
              <a:t>queste</a:t>
            </a:r>
            <a:r>
              <a:rPr lang="en-US" sz="4400" dirty="0"/>
              <a:t> come il nuovo punto di </a:t>
            </a:r>
            <a:r>
              <a:rPr lang="en-US" sz="4400" dirty="0" err="1"/>
              <a:t>riferimento</a:t>
            </a:r>
            <a:r>
              <a:rPr lang="en-US" sz="4400" dirty="0"/>
              <a:t> per </a:t>
            </a:r>
            <a:r>
              <a:rPr lang="en-US" sz="4400" dirty="0" err="1"/>
              <a:t>l’assistenza</a:t>
            </a:r>
            <a:r>
              <a:rPr lang="en-US" sz="4400" dirty="0"/>
              <a:t> sanitaria e </a:t>
            </a:r>
            <a:r>
              <a:rPr lang="en-US" sz="4400" dirty="0" err="1"/>
              <a:t>sociale</a:t>
            </a:r>
            <a:r>
              <a:rPr lang="en-US" sz="4400" dirty="0"/>
              <a:t> di </a:t>
            </a:r>
            <a:r>
              <a:rPr lang="en-US" sz="4400" dirty="0" err="1"/>
              <a:t>prossimità</a:t>
            </a:r>
            <a:r>
              <a:rPr lang="en-US" sz="4400" dirty="0"/>
              <a:t>. Il </a:t>
            </a:r>
            <a:r>
              <a:rPr lang="en-US" sz="4400" dirty="0" err="1"/>
              <a:t>decreto</a:t>
            </a:r>
            <a:r>
              <a:rPr lang="en-US" sz="4400" dirty="0"/>
              <a:t> </a:t>
            </a:r>
            <a:r>
              <a:rPr lang="en-US" sz="4400" dirty="0" err="1"/>
              <a:t>promuove</a:t>
            </a:r>
            <a:r>
              <a:rPr lang="en-US" sz="4400" dirty="0"/>
              <a:t> </a:t>
            </a:r>
            <a:r>
              <a:rPr lang="en-US" sz="4400" dirty="0" err="1"/>
              <a:t>esplicitamente</a:t>
            </a:r>
            <a:r>
              <a:rPr lang="en-US" sz="4400" dirty="0"/>
              <a:t> la </a:t>
            </a:r>
            <a:r>
              <a:rPr lang="en-US" sz="4400" b="1" dirty="0" err="1"/>
              <a:t>partecipazione</a:t>
            </a:r>
            <a:r>
              <a:rPr lang="en-US" sz="4400" b="1" dirty="0"/>
              <a:t> </a:t>
            </a:r>
            <a:r>
              <a:rPr lang="en-US" sz="4400" b="1" dirty="0" err="1"/>
              <a:t>della</a:t>
            </a:r>
            <a:r>
              <a:rPr lang="en-US" sz="4400" b="1" dirty="0"/>
              <a:t> </a:t>
            </a:r>
            <a:r>
              <a:rPr lang="en-US" sz="4400" b="1" dirty="0" err="1"/>
              <a:t>comunità</a:t>
            </a:r>
            <a:r>
              <a:rPr lang="en-US" sz="4400" b="1" dirty="0"/>
              <a:t> locale </a:t>
            </a:r>
            <a:r>
              <a:rPr lang="en-US" sz="4400" dirty="0" err="1"/>
              <a:t>alla</a:t>
            </a:r>
            <a:r>
              <a:rPr lang="en-US" sz="4400" dirty="0"/>
              <a:t> </a:t>
            </a:r>
            <a:r>
              <a:rPr lang="en-US" sz="4400" dirty="0" err="1"/>
              <a:t>programmazione</a:t>
            </a:r>
            <a:r>
              <a:rPr lang="en-US" sz="4400" dirty="0"/>
              <a:t> e </a:t>
            </a:r>
            <a:r>
              <a:rPr lang="en-US" sz="4400" dirty="0" err="1"/>
              <a:t>valutazione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dirty="0" err="1"/>
              <a:t>servizi</a:t>
            </a:r>
            <a:r>
              <a:rPr lang="en-US" sz="4400" dirty="0"/>
              <a:t>. In Emilia-Romagna è la </a:t>
            </a:r>
            <a:r>
              <a:rPr lang="en-US" sz="4400" dirty="0" err="1"/>
              <a:t>delibera</a:t>
            </a:r>
            <a:r>
              <a:rPr lang="en-US" sz="4400" dirty="0"/>
              <a:t> 2221/2022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attua</a:t>
            </a:r>
            <a:r>
              <a:rPr lang="en-US" sz="4400" dirty="0"/>
              <a:t> il DM 77/2022 a </a:t>
            </a:r>
            <a:r>
              <a:rPr lang="en-US" sz="4400" dirty="0" err="1"/>
              <a:t>livello</a:t>
            </a:r>
            <a:r>
              <a:rPr lang="en-US" sz="4400" dirty="0"/>
              <a:t> </a:t>
            </a:r>
            <a:r>
              <a:rPr lang="en-US" sz="4400" dirty="0" err="1"/>
              <a:t>regionale</a:t>
            </a:r>
            <a:r>
              <a:rPr lang="en-US" sz="4400" dirty="0"/>
              <a:t>, </a:t>
            </a:r>
            <a:r>
              <a:rPr lang="en-US" sz="4400" dirty="0" err="1"/>
              <a:t>definendo</a:t>
            </a:r>
            <a:r>
              <a:rPr lang="en-US" sz="4400" dirty="0"/>
              <a:t>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</a:p>
          <a:p>
            <a:r>
              <a:rPr lang="en-US" sz="4400" dirty="0"/>
              <a:t>3 </a:t>
            </a:r>
          </a:p>
        </p:txBody>
      </p:sp>
    </p:spTree>
    <p:extLst>
      <p:ext uri="{BB962C8B-B14F-4D97-AF65-F5344CB8AC3E}">
        <p14:creationId xmlns:p14="http://schemas.microsoft.com/office/powerpoint/2010/main" val="3812085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C646432-671C-1733-D4D2-E6DBA8294E43}"/>
              </a:ext>
            </a:extLst>
          </p:cNvPr>
          <p:cNvSpPr txBox="1"/>
          <p:nvPr/>
        </p:nvSpPr>
        <p:spPr>
          <a:xfrm>
            <a:off x="337804" y="1945284"/>
            <a:ext cx="110479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Abbiamo un Cantiere aperto, l’asimmetria dei due processi quello che porta al Board e quello che porta al consiglio della salute va affrontato .</a:t>
            </a:r>
          </a:p>
          <a:p>
            <a:r>
              <a:rPr lang="it-IT" sz="2400" dirty="0"/>
              <a:t>Occorre che il percorso rimanga aperto e si vada alla ricerca di soluzioni anche innovative</a:t>
            </a:r>
          </a:p>
          <a:p>
            <a:r>
              <a:rPr lang="it-IT" sz="2400" dirty="0"/>
              <a:t>La questione della partecipazione «in salute» resta il terreno da esplorare: facciamo un passo avanti!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3991A7E-295A-D5A7-ED0F-BBD8EE64DB2D}"/>
              </a:ext>
            </a:extLst>
          </p:cNvPr>
          <p:cNvSpPr txBox="1"/>
          <p:nvPr/>
        </p:nvSpPr>
        <p:spPr>
          <a:xfrm>
            <a:off x="3022761" y="698904"/>
            <a:ext cx="6004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Work in progress</a:t>
            </a:r>
          </a:p>
        </p:txBody>
      </p:sp>
    </p:spTree>
    <p:extLst>
      <p:ext uri="{BB962C8B-B14F-4D97-AF65-F5344CB8AC3E}">
        <p14:creationId xmlns:p14="http://schemas.microsoft.com/office/powerpoint/2010/main" val="331045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B6D7C9-6254-3B77-7BD4-F90FAC2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1. Approccio «istituzionale</a:t>
            </a:r>
            <a:r>
              <a:rPr lang="it-IT" dirty="0"/>
              <a:t>» </a:t>
            </a:r>
            <a:r>
              <a:rPr lang="it-IT" b="1" dirty="0"/>
              <a:t>: l’istituzione del Gruppo di lavoro sulla Casa della salute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B66F7F-94CC-7769-76E1-8DE4219AF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Istituzione Gruppo votata in CDQ, è una sorta di «</a:t>
            </a:r>
            <a:r>
              <a:rPr lang="it-IT" b="1" dirty="0"/>
              <a:t>commissione speciale</a:t>
            </a:r>
            <a:r>
              <a:rPr lang="it-IT" dirty="0"/>
              <a:t>» : un bando aperto ai cittadini  regola l’iscrizione ( insieme ai Consiglieri designati dai gruppi)</a:t>
            </a:r>
          </a:p>
          <a:p>
            <a:pPr algn="just"/>
            <a:r>
              <a:rPr lang="it-IT" dirty="0"/>
              <a:t>Compiti : favorire la partecipazione, promuovere la conoscenza delle CDS , elaborare indicatori per la valutazione della rispondenza della CDQ agli obiettivi di salute del territorio</a:t>
            </a:r>
          </a:p>
          <a:p>
            <a:pPr algn="just"/>
            <a:r>
              <a:rPr lang="it-IT" dirty="0"/>
              <a:t> Dopo 2 anni elabora un </a:t>
            </a:r>
            <a:r>
              <a:rPr lang="it-IT" b="1" dirty="0"/>
              <a:t>documento conclusivo per il CDQ </a:t>
            </a:r>
            <a:r>
              <a:rPr lang="it-IT" dirty="0"/>
              <a:t>con proposte di lavoro molto precise sui temi dell’accoglienza, integrazione, MMG, servizi consultoriali, avanza una proposta di board …</a:t>
            </a:r>
          </a:p>
          <a:p>
            <a:pPr algn="just"/>
            <a:r>
              <a:rPr lang="it-IT" dirty="0"/>
              <a:t>Nel post Covid riprende il lavoro su temi come il benessere psicologico e la </a:t>
            </a:r>
            <a:r>
              <a:rPr lang="it-IT" dirty="0" err="1"/>
              <a:t>la</a:t>
            </a:r>
            <a:r>
              <a:rPr lang="it-IT" dirty="0"/>
              <a:t> psicologia di Comunità emersi con forza durante la pandemia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9202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C52D50-8C7C-4DD5-7F28-0E2215754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2. Scoperta dei limiti e delle potenzialità del Gruppo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4B336F-5C99-B629-926E-0707A6340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Non sappiamo niente ( o poco) :  senza conoscenze non si va da nessuna parte.  Inizia un lungo percorso di formazione giocato alla pari tra il gruppo e gli esperti ( non solo quelli formali) : si possono superare steccati!</a:t>
            </a:r>
          </a:p>
          <a:p>
            <a:pPr algn="just"/>
            <a:r>
              <a:rPr lang="it-IT" dirty="0"/>
              <a:t>Siamo stati «fortunati» perché abbiamo trovato una persona ( dirigente infermieristico) referente della CDQ che ci ascolta e lavora con noi : ma non c’è un interlocutore con cui negoziare le nostre richieste o condividere i nostri pensieri : </a:t>
            </a:r>
            <a:r>
              <a:rPr lang="it-IT" b="1" dirty="0"/>
              <a:t>il board!</a:t>
            </a:r>
          </a:p>
          <a:p>
            <a:pPr algn="just"/>
            <a:r>
              <a:rPr lang="it-IT" dirty="0"/>
              <a:t>Il gruppo si allarga in modo naturale: le 20 persone iniziali aumentano per il passa parola, inviti, bisogno di sentire altre esperienze fuori dal Navile. </a:t>
            </a:r>
            <a:r>
              <a:rPr lang="it-IT" b="1" dirty="0"/>
              <a:t>La Comunità del nostro territorio è però ancora molto lontana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890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0815D4-9D21-9242-1C3B-4AA985ED9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3. Avevamo un piano</a:t>
            </a:r>
            <a:r>
              <a:rPr lang="it-IT" dirty="0"/>
              <a:t>..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FB457F-1ADA-7534-63AE-4A589489A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Durante e dopo l’emergenza Covid il piano del Gruppo era quello di </a:t>
            </a:r>
            <a:r>
              <a:rPr lang="it-IT" b="1" dirty="0"/>
              <a:t>«uscire dai muri» della CDQ </a:t>
            </a:r>
            <a:r>
              <a:rPr lang="it-IT" dirty="0"/>
              <a:t>e del Quartiere : progettare incontri nelle Case di Quartiere, ascoltare direttamente i bisogni e le richieste delle persone «ingaggiando» professionisti, stakeholder, TS</a:t>
            </a:r>
          </a:p>
          <a:p>
            <a:pPr algn="just"/>
            <a:r>
              <a:rPr lang="it-IT" dirty="0"/>
              <a:t>Intanto «studiamo» il quartiere dal punto di vista dei determinanti di salute ( la ricerca del CSI) e osserviamo come alcune aree abbiano più bisogno di altre : c’è un tema di </a:t>
            </a:r>
            <a:r>
              <a:rPr lang="it-IT" b="1" dirty="0"/>
              <a:t>equità</a:t>
            </a:r>
            <a:r>
              <a:rPr lang="it-IT" dirty="0"/>
              <a:t>  ( crisi dei MMG lo dimostra) </a:t>
            </a:r>
          </a:p>
          <a:p>
            <a:pPr algn="just"/>
            <a:r>
              <a:rPr lang="it-IT" dirty="0"/>
              <a:t>Condividiamo la nascita nel territorio della Pescarola della nostra </a:t>
            </a:r>
            <a:r>
              <a:rPr lang="it-IT" b="1" dirty="0"/>
              <a:t>prima microarea </a:t>
            </a:r>
            <a:r>
              <a:rPr lang="it-IT" dirty="0"/>
              <a:t>: una progettualità da estendere, riproporre proprio come approccio ai temi dell’equità... Facciamo un importante approfondimento sulla Psicologia di comunità: un tassello che manca  di cui c’è bisogno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573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826F0F-2073-70CB-4DDD-1D441752B60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it-IT" dirty="0"/>
              <a:t> 4. 2023: si apre una fase nuova : le Case della Comunità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CDC575-A92A-4758-EF70-3EC9145E356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5180892"/>
          </a:xfrm>
        </p:spPr>
        <p:txBody>
          <a:bodyPr>
            <a:normAutofit/>
          </a:bodyPr>
          <a:lstStyle/>
          <a:p>
            <a:r>
              <a:rPr lang="it-IT" sz="2400" dirty="0"/>
              <a:t>Siamo diventati «</a:t>
            </a:r>
            <a:r>
              <a:rPr lang="it-IT" sz="2400" b="1" dirty="0"/>
              <a:t>Casa della comunità</a:t>
            </a:r>
            <a:r>
              <a:rPr lang="it-IT" sz="2400" dirty="0"/>
              <a:t>» in una notte :  ma il DM 77 parla di un coinvolgimento della Comunità  forte che non c’è….. «è la comunità che interpreta il quadro dei bisogni e  costruisce il proprio progetto di Salute». Ci rimettiamo al lavoro.</a:t>
            </a:r>
          </a:p>
          <a:p>
            <a:r>
              <a:rPr lang="it-IT" sz="2400" dirty="0"/>
              <a:t>La nostra «Casa della comunità» ha i titoli per questo upgrade ed è una buona notizia . Sono stati  anni di crisi e di crescita  nel pieno del Covid, riflessione interna tra i professionisti sul lavoro di equipe, sull’identità del Servizio, aperture al TS : si sono realizzate più cose di quelle che sappiamo (anche questo è un segnale). C’è un nuovo management che «ci riconosce». Ci sono le condizioni.</a:t>
            </a:r>
          </a:p>
          <a:p>
            <a:r>
              <a:rPr lang="it-IT" sz="2400" dirty="0"/>
              <a:t>Apre Il Cau : Il </a:t>
            </a:r>
            <a:r>
              <a:rPr lang="it-IT" sz="2400" dirty="0" err="1"/>
              <a:t>Gdl</a:t>
            </a:r>
            <a:r>
              <a:rPr lang="it-IT" sz="2400" dirty="0"/>
              <a:t> organizza una presentazione pubblica e poi svolgerà la prima ricerca di gradimento con apporto UNIBO</a:t>
            </a:r>
          </a:p>
        </p:txBody>
      </p:sp>
    </p:spTree>
    <p:extLst>
      <p:ext uri="{BB962C8B-B14F-4D97-AF65-F5344CB8AC3E}">
        <p14:creationId xmlns:p14="http://schemas.microsoft.com/office/powerpoint/2010/main" val="1008818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56583C-5B09-542F-8F73-DF9CA9976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5. Le domande necessarie  per avviare la nuova fase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E8307B-C968-86C8-F0BF-04F4955CC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1825624"/>
            <a:ext cx="10908323" cy="50323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Perché nonostante il COVID  abbia illuminato le </a:t>
            </a:r>
            <a:r>
              <a:rPr lang="it-IT" dirty="0" err="1"/>
              <a:t>disuguglianze</a:t>
            </a:r>
            <a:r>
              <a:rPr lang="it-IT" dirty="0"/>
              <a:t> in salute ( i determinanti che avevamo studiato..)  e reso  chiaro quel «nuovo concetto di Salute» che non è solo cura.. </a:t>
            </a:r>
            <a:r>
              <a:rPr lang="it-IT" b="1" dirty="0" err="1"/>
              <a:t>perchè</a:t>
            </a:r>
            <a:r>
              <a:rPr lang="it-IT" b="1" dirty="0"/>
              <a:t> il discorso pubblico sulla Sanità non decolla e le scelte sono implicitamente delegate ai vertici tecnici e di governo?</a:t>
            </a:r>
          </a:p>
          <a:p>
            <a:pPr algn="just"/>
            <a:r>
              <a:rPr lang="it-IT" dirty="0"/>
              <a:t>Emergono bisogni individuali o di categorie definite, ci si coagula sulla protesta…mancanza di MMG , cessazione di un servizio ( CUP, prelievi) che interessano tutti, ma </a:t>
            </a:r>
            <a:r>
              <a:rPr lang="it-IT" b="1" dirty="0"/>
              <a:t>non emerge un movimento radicato che avanza una proposta complessiva, per esempio sulla sanità territoriale ritenuta essenziale da tutti?  </a:t>
            </a:r>
          </a:p>
          <a:p>
            <a:pPr algn="just"/>
            <a:r>
              <a:rPr lang="it-IT" dirty="0"/>
              <a:t>D’altra parte anche il nostro obiettivo come GDL di </a:t>
            </a:r>
            <a:r>
              <a:rPr lang="it-IT" b="1" dirty="0"/>
              <a:t>coinvolgere «la comunità</a:t>
            </a:r>
            <a:r>
              <a:rPr lang="it-IT" dirty="0"/>
              <a:t>» si ferma per domandarci quale sia la comunità che ci interessa attivare…e come farlo ( mancano gli  strumenti e promuovere la partecipazione è un lavoro duro…)</a:t>
            </a:r>
          </a:p>
        </p:txBody>
      </p:sp>
    </p:spTree>
    <p:extLst>
      <p:ext uri="{BB962C8B-B14F-4D97-AF65-F5344CB8AC3E}">
        <p14:creationId xmlns:p14="http://schemas.microsoft.com/office/powerpoint/2010/main" val="1268388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34A43F-AC92-B673-0704-0FFFBC4F7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32" y="500062"/>
            <a:ext cx="12010292" cy="1325563"/>
          </a:xfrm>
        </p:spPr>
        <p:txBody>
          <a:bodyPr/>
          <a:lstStyle/>
          <a:p>
            <a:pPr algn="ctr"/>
            <a:r>
              <a:rPr lang="it-IT" b="1" dirty="0"/>
              <a:t>6. Le convinzioni che abbiamo maturato e su cui è necessario lavorare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AEE8EA-90CB-4090-D7DD-56AF3DF61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908" y="1825625"/>
            <a:ext cx="11095892" cy="4351338"/>
          </a:xfrm>
        </p:spPr>
        <p:txBody>
          <a:bodyPr>
            <a:normAutofit fontScale="92500" lnSpcReduction="10000"/>
          </a:bodyPr>
          <a:lstStyle/>
          <a:p>
            <a:pPr lvl="2" algn="just"/>
            <a:r>
              <a:rPr lang="it-IT" sz="3000" b="1" dirty="0"/>
              <a:t>Occorre allestire spazi di conoscenza, trasparenza e verifica «popolare» e periodica sugli obiettivi di salute che si perseguono in un territorio</a:t>
            </a:r>
            <a:r>
              <a:rPr lang="it-IT" sz="3000" dirty="0"/>
              <a:t>: dentro alle Case della Comunità, Case di Quartiere, Centri civici. Liberare dalle ombre, dagli eccessivi tecnicismi le decisioni che riguardano la vita di tutti  e che vengono assunte quotidianamente.</a:t>
            </a:r>
          </a:p>
          <a:p>
            <a:pPr lvl="2" algn="just"/>
            <a:r>
              <a:rPr lang="it-IT" sz="3000" b="1" dirty="0"/>
              <a:t>Occorre  ridurre la frammentarietà </a:t>
            </a:r>
            <a:r>
              <a:rPr lang="it-IT" sz="3000" dirty="0"/>
              <a:t>degli interlocutori/decisori tecnici e politici  con cui la «comunità» può interloquire : con quanti professionisti dobbiamo parlare per venire a capo di un tema ? Dove sono  i dati che servono per partecipare? Occorre una piattaforma condivisa di conoscenze…</a:t>
            </a:r>
          </a:p>
          <a:p>
            <a:pPr lvl="2"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24521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2E4F35-EE06-1D9A-BCC9-86274A28C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r>
              <a:rPr lang="it-IT" b="1" dirty="0"/>
              <a:t>6</a:t>
            </a:r>
            <a:r>
              <a:rPr lang="it-IT" sz="4000" b="1" dirty="0"/>
              <a:t>. Dal percorso svolto emergono alcune indicazioni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AC7D25-26CB-0618-B470-E193D1F43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19200"/>
            <a:ext cx="10515600" cy="5638800"/>
          </a:xfrm>
        </p:spPr>
        <p:txBody>
          <a:bodyPr>
            <a:noAutofit/>
          </a:bodyPr>
          <a:lstStyle/>
          <a:p>
            <a:pPr algn="just"/>
            <a:r>
              <a:rPr lang="it-IT" b="1" dirty="0"/>
              <a:t>Occorre mettere a disposizione dei cittadini/e materie concrete su cui si sentano chiamati a co-progettare</a:t>
            </a:r>
            <a:r>
              <a:rPr lang="it-IT" dirty="0"/>
              <a:t> da parte delle Istituzioni locali e delle Aziende sanitarie : non ci sono sempre risposte «obbligate» ai bisogni (questo è quello che siamo costretti a credere) e soprattutto la sanità territoriale è terreno di innovazione, sperimentazione integrazione con TS cittadinanza attiva</a:t>
            </a:r>
          </a:p>
          <a:p>
            <a:pPr algn="just"/>
            <a:r>
              <a:rPr lang="it-IT" dirty="0"/>
              <a:t> E’ necessaria una </a:t>
            </a:r>
            <a:r>
              <a:rPr lang="it-IT" b="1" dirty="0"/>
              <a:t>governance  integrata  socio-sanitaria </a:t>
            </a:r>
            <a:r>
              <a:rPr lang="it-IT" dirty="0"/>
              <a:t>che operi dentro alle Case della salute e nel sistema territoriale dei servizi : il vero salto di qualità delle </a:t>
            </a:r>
            <a:r>
              <a:rPr lang="it-IT" dirty="0" err="1"/>
              <a:t>CdC</a:t>
            </a:r>
            <a:r>
              <a:rPr lang="it-IT" dirty="0"/>
              <a:t> dovrebbe essere questo..</a:t>
            </a:r>
          </a:p>
          <a:p>
            <a:pPr algn="just"/>
            <a:r>
              <a:rPr lang="it-IT" b="1" dirty="0"/>
              <a:t>Condizioni favorevoli alla  promozione del lavoro di equipe, il dialogo interprofessionale, la rete</a:t>
            </a:r>
            <a:r>
              <a:rPr lang="it-IT" dirty="0"/>
              <a:t> : superare gli steccati delle appartenenze, dello «specifico» delle competenze e dei rapporti di forza ( di potere) è necessario per costruire </a:t>
            </a:r>
            <a:r>
              <a:rPr lang="it-IT" b="1" dirty="0"/>
              <a:t>un rapporto di fiducia con la comunità</a:t>
            </a:r>
          </a:p>
        </p:txBody>
      </p:sp>
    </p:spTree>
    <p:extLst>
      <p:ext uri="{BB962C8B-B14F-4D97-AF65-F5344CB8AC3E}">
        <p14:creationId xmlns:p14="http://schemas.microsoft.com/office/powerpoint/2010/main" val="453342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125BC0F-6AB2-8FFC-6D1F-4A7896BA395F}"/>
              </a:ext>
            </a:extLst>
          </p:cNvPr>
          <p:cNvSpPr txBox="1"/>
          <p:nvPr/>
        </p:nvSpPr>
        <p:spPr>
          <a:xfrm>
            <a:off x="1118247" y="1356965"/>
            <a:ext cx="11217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latin typeface="+mj-lt"/>
              </a:rPr>
              <a:t>2025  :  ritorniamo alla necessità di uscire dai muri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E96A52E-7D13-3008-B8F3-30473543E618}"/>
              </a:ext>
            </a:extLst>
          </p:cNvPr>
          <p:cNvSpPr txBox="1"/>
          <p:nvPr/>
        </p:nvSpPr>
        <p:spPr>
          <a:xfrm>
            <a:off x="891103" y="2813090"/>
            <a:ext cx="107365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Programmiamo incontri in tutte le Case di Quartiere : per fare conoscere la Casa della Comunità e raccogliere domande e bisogni</a:t>
            </a:r>
          </a:p>
          <a:p>
            <a:endParaRPr lang="it-IT" sz="2400" dirty="0"/>
          </a:p>
          <a:p>
            <a:r>
              <a:rPr lang="it-IT" sz="2800" dirty="0"/>
              <a:t>Arrivare alla Comunità è un lavoro molto faticoso!!</a:t>
            </a:r>
          </a:p>
        </p:txBody>
      </p:sp>
    </p:spTree>
    <p:extLst>
      <p:ext uri="{BB962C8B-B14F-4D97-AF65-F5344CB8AC3E}">
        <p14:creationId xmlns:p14="http://schemas.microsoft.com/office/powerpoint/2010/main" val="2471879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2001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di Office</vt:lpstr>
      <vt:lpstr>Partecipare «in Sanità» : un esperienza nel Quartiere Navile a Bologna</vt:lpstr>
      <vt:lpstr>1. Approccio «istituzionale» : l’istituzione del Gruppo di lavoro sulla Casa della salute</vt:lpstr>
      <vt:lpstr>2. Scoperta dei limiti e delle potenzialità del Gruppo</vt:lpstr>
      <vt:lpstr>3. Avevamo un piano..</vt:lpstr>
      <vt:lpstr> 4. 2023: si apre una fase nuova : le Case della Comunità</vt:lpstr>
      <vt:lpstr>5. Le domande necessarie  per avviare la nuova fase</vt:lpstr>
      <vt:lpstr>6. Le convinzioni che abbiamo maturato e su cui è necessario lavorare</vt:lpstr>
      <vt:lpstr>6. Dal percorso svolto emergono alcune indicazioni</vt:lpstr>
      <vt:lpstr>Presentazione standard di PowerPoint</vt:lpstr>
      <vt:lpstr>Presentazione standard di PowerPoint</vt:lpstr>
      <vt:lpstr>Presentazione standard di PowerPoint</vt:lpstr>
      <vt:lpstr>Il BOARD nel quadro normativo:rifacciamo il punto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Partecipare «in Sanità» : un esperienza di Quartiere a Bologna</dc:title>
  <dc:creator>Ann Del Mugnaio</dc:creator>
  <cp:lastModifiedBy>Anna Del Mugnaio</cp:lastModifiedBy>
  <cp:revision>7</cp:revision>
  <dcterms:created xsi:type="dcterms:W3CDTF">2023-05-08T13:36:34Z</dcterms:created>
  <dcterms:modified xsi:type="dcterms:W3CDTF">2025-10-20T19:41:04Z</dcterms:modified>
</cp:coreProperties>
</file>