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 id="2147483651" r:id="rId2"/>
  </p:sldMasterIdLst>
  <p:notesMasterIdLst>
    <p:notesMasterId r:id="rId15"/>
  </p:notesMasterIdLst>
  <p:sldIdLst>
    <p:sldId id="277" r:id="rId3"/>
    <p:sldId id="292" r:id="rId4"/>
    <p:sldId id="293" r:id="rId5"/>
    <p:sldId id="294" r:id="rId6"/>
    <p:sldId id="295" r:id="rId7"/>
    <p:sldId id="296" r:id="rId8"/>
    <p:sldId id="297" r:id="rId9"/>
    <p:sldId id="257" r:id="rId10"/>
    <p:sldId id="278" r:id="rId11"/>
    <p:sldId id="276" r:id="rId12"/>
    <p:sldId id="298" r:id="rId13"/>
    <p:sldId id="291" r:id="rId14"/>
  </p:sldIdLst>
  <p:sldSz cx="12192000" cy="6858000"/>
  <p:notesSz cx="10020300" cy="688816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52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lena\Documents\ElenaAll-06_2021\pubblicazioni\Toniolo\generazione%20z\Volume%202024\cap%203\Capitolo%203%20Marta_Iori.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solidFill>
          <a:schemeClr val="bg1"/>
        </a:solidFill>
        <a:ln>
          <a:solidFill>
            <a:schemeClr val="bg1"/>
          </a:solidFill>
        </a:ln>
        <a:effectLst/>
        <a:sp3d>
          <a:contourClr>
            <a:schemeClr val="bg1"/>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1462989935715621E-2"/>
          <c:y val="0.14210727969348658"/>
          <c:w val="0.9030386326882992"/>
          <c:h val="0.66257308353697164"/>
        </c:manualLayout>
      </c:layout>
      <c:bar3DChart>
        <c:barDir val="col"/>
        <c:grouping val="clustered"/>
        <c:varyColors val="0"/>
        <c:ser>
          <c:idx val="0"/>
          <c:order val="0"/>
          <c:tx>
            <c:strRef>
              <c:f>Foglio1!$B$24</c:f>
              <c:strCache>
                <c:ptCount val="1"/>
                <c:pt idx="0">
                  <c:v>Uomo</c:v>
                </c:pt>
              </c:strCache>
            </c:strRef>
          </c:tx>
          <c:spPr>
            <a:solidFill>
              <a:srgbClr val="0070C0"/>
            </a:solidFill>
            <a:ln>
              <a:solidFill>
                <a:schemeClr val="tx1"/>
              </a:solidFill>
            </a:ln>
            <a:effectLst/>
            <a:sp3d>
              <a:contourClr>
                <a:schemeClr val="tx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Foglio1!$A$25:$A$29</c:f>
              <c:strCache>
                <c:ptCount val="5"/>
                <c:pt idx="0">
                  <c:v>Vergogna e imbarazzo</c:v>
                </c:pt>
                <c:pt idx="1">
                  <c:v>Svalutazione stima di Sè</c:v>
                </c:pt>
                <c:pt idx="2">
                  <c:v>Futuro incerto</c:v>
                </c:pt>
                <c:pt idx="3">
                  <c:v>Perdita di interesse da altri</c:v>
                </c:pt>
                <c:pt idx="4">
                  <c:v>Delusione altri  significativa</c:v>
                </c:pt>
              </c:strCache>
            </c:strRef>
          </c:cat>
          <c:val>
            <c:numRef>
              <c:f>Foglio1!$B$25:$B$29</c:f>
              <c:numCache>
                <c:formatCode>0.00</c:formatCode>
                <c:ptCount val="5"/>
                <c:pt idx="0">
                  <c:v>2.87</c:v>
                </c:pt>
                <c:pt idx="1">
                  <c:v>2.72</c:v>
                </c:pt>
                <c:pt idx="2">
                  <c:v>2.7</c:v>
                </c:pt>
                <c:pt idx="3">
                  <c:v>2.2999999999999998</c:v>
                </c:pt>
                <c:pt idx="4">
                  <c:v>2.65</c:v>
                </c:pt>
              </c:numCache>
            </c:numRef>
          </c:val>
          <c:extLst>
            <c:ext xmlns:c16="http://schemas.microsoft.com/office/drawing/2014/chart" uri="{C3380CC4-5D6E-409C-BE32-E72D297353CC}">
              <c16:uniqueId val="{00000000-15B9-4630-BDFE-36AADD003F05}"/>
            </c:ext>
          </c:extLst>
        </c:ser>
        <c:ser>
          <c:idx val="1"/>
          <c:order val="1"/>
          <c:tx>
            <c:strRef>
              <c:f>Foglio1!$C$24</c:f>
              <c:strCache>
                <c:ptCount val="1"/>
                <c:pt idx="0">
                  <c:v>Donna</c:v>
                </c:pt>
              </c:strCache>
            </c:strRef>
          </c:tx>
          <c:spPr>
            <a:solidFill>
              <a:srgbClr val="FF99CC"/>
            </a:solidFill>
            <a:ln>
              <a:solidFill>
                <a:schemeClr val="tx1"/>
              </a:solidFill>
            </a:ln>
            <a:effectLst/>
            <a:sp3d>
              <a:contourClr>
                <a:schemeClr val="tx1"/>
              </a:contourClr>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lumMod val="75000"/>
                        <a:lumOff val="25000"/>
                      </a:schemeClr>
                    </a:solidFill>
                    <a:latin typeface="+mn-lt"/>
                    <a:ea typeface="+mn-ea"/>
                    <a:cs typeface="+mn-cs"/>
                  </a:defRPr>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Foglio1!$A$25:$A$29</c:f>
              <c:strCache>
                <c:ptCount val="5"/>
                <c:pt idx="0">
                  <c:v>Vergogna e imbarazzo</c:v>
                </c:pt>
                <c:pt idx="1">
                  <c:v>Svalutazione stima di Sè</c:v>
                </c:pt>
                <c:pt idx="2">
                  <c:v>Futuro incerto</c:v>
                </c:pt>
                <c:pt idx="3">
                  <c:v>Perdita di interesse da altri</c:v>
                </c:pt>
                <c:pt idx="4">
                  <c:v>Delusione altri  significativa</c:v>
                </c:pt>
              </c:strCache>
            </c:strRef>
          </c:cat>
          <c:val>
            <c:numRef>
              <c:f>Foglio1!$C$25:$C$29</c:f>
              <c:numCache>
                <c:formatCode>General</c:formatCode>
                <c:ptCount val="5"/>
                <c:pt idx="0">
                  <c:v>3.04</c:v>
                </c:pt>
                <c:pt idx="1">
                  <c:v>2.94</c:v>
                </c:pt>
                <c:pt idx="2">
                  <c:v>2.81</c:v>
                </c:pt>
                <c:pt idx="3">
                  <c:v>2.48</c:v>
                </c:pt>
                <c:pt idx="4">
                  <c:v>2.77</c:v>
                </c:pt>
              </c:numCache>
            </c:numRef>
          </c:val>
          <c:extLst>
            <c:ext xmlns:c16="http://schemas.microsoft.com/office/drawing/2014/chart" uri="{C3380CC4-5D6E-409C-BE32-E72D297353CC}">
              <c16:uniqueId val="{00000001-15B9-4630-BDFE-36AADD003F05}"/>
            </c:ext>
          </c:extLst>
        </c:ser>
        <c:dLbls>
          <c:showLegendKey val="0"/>
          <c:showVal val="1"/>
          <c:showCatName val="0"/>
          <c:showSerName val="0"/>
          <c:showPercent val="0"/>
          <c:showBubbleSize val="0"/>
        </c:dLbls>
        <c:gapWidth val="150"/>
        <c:shape val="box"/>
        <c:axId val="2117049407"/>
        <c:axId val="2117043167"/>
        <c:axId val="0"/>
      </c:bar3DChart>
      <c:catAx>
        <c:axId val="2117049407"/>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it-IT"/>
          </a:p>
        </c:txPr>
        <c:crossAx val="2117043167"/>
        <c:crosses val="autoZero"/>
        <c:auto val="1"/>
        <c:lblAlgn val="ctr"/>
        <c:lblOffset val="100"/>
        <c:noMultiLvlLbl val="0"/>
      </c:catAx>
      <c:valAx>
        <c:axId val="2117043167"/>
        <c:scaling>
          <c:orientation val="minMax"/>
          <c:max val="5"/>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117049407"/>
        <c:crosses val="autoZero"/>
        <c:crossBetween val="between"/>
      </c:valAx>
      <c:spPr>
        <a:noFill/>
        <a:ln>
          <a:solidFill>
            <a:schemeClr val="bg1">
              <a:alpha val="92000"/>
            </a:schemeClr>
          </a:solid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4342130" cy="345604"/>
          </a:xfrm>
          <a:prstGeom prst="rect">
            <a:avLst/>
          </a:prstGeom>
        </p:spPr>
        <p:txBody>
          <a:bodyPr vert="horz" lIns="96616" tIns="48308" rIns="96616" bIns="48308" rtlCol="0"/>
          <a:lstStyle>
            <a:lvl1pPr algn="l">
              <a:defRPr sz="1300"/>
            </a:lvl1pPr>
          </a:lstStyle>
          <a:p>
            <a:endParaRPr lang="it-IT"/>
          </a:p>
        </p:txBody>
      </p:sp>
      <p:sp>
        <p:nvSpPr>
          <p:cNvPr id="3" name="Segnaposto data 2"/>
          <p:cNvSpPr>
            <a:spLocks noGrp="1"/>
          </p:cNvSpPr>
          <p:nvPr>
            <p:ph type="dt" idx="1"/>
          </p:nvPr>
        </p:nvSpPr>
        <p:spPr>
          <a:xfrm>
            <a:off x="5675851" y="1"/>
            <a:ext cx="4342130" cy="345604"/>
          </a:xfrm>
          <a:prstGeom prst="rect">
            <a:avLst/>
          </a:prstGeom>
        </p:spPr>
        <p:txBody>
          <a:bodyPr vert="horz" lIns="96616" tIns="48308" rIns="96616" bIns="48308" rtlCol="0"/>
          <a:lstStyle>
            <a:lvl1pPr algn="r">
              <a:defRPr sz="1300"/>
            </a:lvl1pPr>
          </a:lstStyle>
          <a:p>
            <a:fld id="{8FC6F576-66DF-4443-8A50-57B527A3C9C4}" type="datetimeFigureOut">
              <a:rPr lang="it-IT" smtClean="0"/>
              <a:t>09/02/2025</a:t>
            </a:fld>
            <a:endParaRPr lang="it-IT"/>
          </a:p>
        </p:txBody>
      </p:sp>
      <p:sp>
        <p:nvSpPr>
          <p:cNvPr id="4" name="Segnaposto immagine diapositiva 3"/>
          <p:cNvSpPr>
            <a:spLocks noGrp="1" noRot="1" noChangeAspect="1"/>
          </p:cNvSpPr>
          <p:nvPr>
            <p:ph type="sldImg" idx="2"/>
          </p:nvPr>
        </p:nvSpPr>
        <p:spPr>
          <a:xfrm>
            <a:off x="2943225" y="860425"/>
            <a:ext cx="4133850" cy="2325688"/>
          </a:xfrm>
          <a:prstGeom prst="rect">
            <a:avLst/>
          </a:prstGeom>
          <a:noFill/>
          <a:ln w="12700">
            <a:solidFill>
              <a:prstClr val="black"/>
            </a:solidFill>
          </a:ln>
        </p:spPr>
        <p:txBody>
          <a:bodyPr vert="horz" lIns="96616" tIns="48308" rIns="96616" bIns="48308" rtlCol="0" anchor="ctr"/>
          <a:lstStyle/>
          <a:p>
            <a:endParaRPr lang="it-IT"/>
          </a:p>
        </p:txBody>
      </p:sp>
      <p:sp>
        <p:nvSpPr>
          <p:cNvPr id="5" name="Segnaposto note 4"/>
          <p:cNvSpPr>
            <a:spLocks noGrp="1"/>
          </p:cNvSpPr>
          <p:nvPr>
            <p:ph type="body" sz="quarter" idx="3"/>
          </p:nvPr>
        </p:nvSpPr>
        <p:spPr>
          <a:xfrm>
            <a:off x="1002030" y="3314928"/>
            <a:ext cx="8016240" cy="2712215"/>
          </a:xfrm>
          <a:prstGeom prst="rect">
            <a:avLst/>
          </a:prstGeom>
        </p:spPr>
        <p:txBody>
          <a:bodyPr vert="horz" lIns="96616" tIns="48308" rIns="96616" bIns="48308"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42560"/>
            <a:ext cx="4342130" cy="345603"/>
          </a:xfrm>
          <a:prstGeom prst="rect">
            <a:avLst/>
          </a:prstGeom>
        </p:spPr>
        <p:txBody>
          <a:bodyPr vert="horz" lIns="96616" tIns="48308" rIns="96616" bIns="48308" rtlCol="0" anchor="b"/>
          <a:lstStyle>
            <a:lvl1pPr algn="l">
              <a:defRPr sz="1300"/>
            </a:lvl1pPr>
          </a:lstStyle>
          <a:p>
            <a:endParaRPr lang="it-IT"/>
          </a:p>
        </p:txBody>
      </p:sp>
      <p:sp>
        <p:nvSpPr>
          <p:cNvPr id="7" name="Segnaposto numero diapositiva 6"/>
          <p:cNvSpPr>
            <a:spLocks noGrp="1"/>
          </p:cNvSpPr>
          <p:nvPr>
            <p:ph type="sldNum" sz="quarter" idx="5"/>
          </p:nvPr>
        </p:nvSpPr>
        <p:spPr>
          <a:xfrm>
            <a:off x="5675851" y="6542560"/>
            <a:ext cx="4342130" cy="345603"/>
          </a:xfrm>
          <a:prstGeom prst="rect">
            <a:avLst/>
          </a:prstGeom>
        </p:spPr>
        <p:txBody>
          <a:bodyPr vert="horz" lIns="96616" tIns="48308" rIns="96616" bIns="48308" rtlCol="0" anchor="b"/>
          <a:lstStyle>
            <a:lvl1pPr algn="r">
              <a:defRPr sz="1300"/>
            </a:lvl1pPr>
          </a:lstStyle>
          <a:p>
            <a:fld id="{4FC91C0F-BFFE-F041-B16E-F03FA4B18F91}" type="slidenum">
              <a:rPr lang="it-IT" smtClean="0"/>
              <a:t>‹N›</a:t>
            </a:fld>
            <a:endParaRPr lang="it-IT"/>
          </a:p>
        </p:txBody>
      </p:sp>
    </p:spTree>
    <p:extLst>
      <p:ext uri="{BB962C8B-B14F-4D97-AF65-F5344CB8AC3E}">
        <p14:creationId xmlns:p14="http://schemas.microsoft.com/office/powerpoint/2010/main" val="3321644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C91C0F-BFFE-F041-B16E-F03FA4B18F91}" type="slidenum">
              <a:rPr lang="it-IT" smtClean="0"/>
              <a:t>8</a:t>
            </a:fld>
            <a:endParaRPr lang="it-IT"/>
          </a:p>
        </p:txBody>
      </p:sp>
    </p:spTree>
    <p:extLst>
      <p:ext uri="{BB962C8B-B14F-4D97-AF65-F5344CB8AC3E}">
        <p14:creationId xmlns:p14="http://schemas.microsoft.com/office/powerpoint/2010/main" val="299956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6DA51-7DA9-9444-1DFD-F786DE453115}"/>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E2B33B1-90CC-4B9E-71FD-F5539DAC44F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18597CE0-51A6-04FE-A772-4387DB695D22}"/>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5A3F4EC6-6357-269A-5D6A-F6A64F2B3D49}"/>
              </a:ext>
            </a:extLst>
          </p:cNvPr>
          <p:cNvSpPr>
            <a:spLocks noGrp="1"/>
          </p:cNvSpPr>
          <p:nvPr>
            <p:ph type="sldNum" sz="quarter" idx="5"/>
          </p:nvPr>
        </p:nvSpPr>
        <p:spPr/>
        <p:txBody>
          <a:bodyPr/>
          <a:lstStyle/>
          <a:p>
            <a:fld id="{4FC91C0F-BFFE-F041-B16E-F03FA4B18F91}" type="slidenum">
              <a:rPr lang="it-IT" smtClean="0"/>
              <a:t>9</a:t>
            </a:fld>
            <a:endParaRPr lang="it-IT"/>
          </a:p>
        </p:txBody>
      </p:sp>
    </p:spTree>
    <p:extLst>
      <p:ext uri="{BB962C8B-B14F-4D97-AF65-F5344CB8AC3E}">
        <p14:creationId xmlns:p14="http://schemas.microsoft.com/office/powerpoint/2010/main" val="2718344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4FC91C0F-BFFE-F041-B16E-F03FA4B18F91}" type="slidenum">
              <a:rPr lang="it-IT" smtClean="0"/>
              <a:t>10</a:t>
            </a:fld>
            <a:endParaRPr lang="it-IT"/>
          </a:p>
        </p:txBody>
      </p:sp>
    </p:spTree>
    <p:extLst>
      <p:ext uri="{BB962C8B-B14F-4D97-AF65-F5344CB8AC3E}">
        <p14:creationId xmlns:p14="http://schemas.microsoft.com/office/powerpoint/2010/main" val="2052438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EB7BF0-7693-097F-56B8-4CB5A2BC77C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3D27F0D-690A-32A7-9EA6-D427B543C20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7B93265C-837A-0DC4-5054-5AC2310A7616}"/>
              </a:ext>
            </a:extLst>
          </p:cNvPr>
          <p:cNvSpPr>
            <a:spLocks noGrp="1"/>
          </p:cNvSpPr>
          <p:nvPr>
            <p:ph type="body" idx="1"/>
          </p:nvPr>
        </p:nvSpPr>
        <p:spPr/>
        <p:txBody>
          <a:bodyPr/>
          <a:lstStyle/>
          <a:p>
            <a:endParaRPr lang="it-IT" dirty="0"/>
          </a:p>
        </p:txBody>
      </p:sp>
      <p:sp>
        <p:nvSpPr>
          <p:cNvPr id="4" name="Segnaposto numero diapositiva 3">
            <a:extLst>
              <a:ext uri="{FF2B5EF4-FFF2-40B4-BE49-F238E27FC236}">
                <a16:creationId xmlns:a16="http://schemas.microsoft.com/office/drawing/2014/main" id="{683B24E6-5F33-1AE9-C34D-B62B751824CD}"/>
              </a:ext>
            </a:extLst>
          </p:cNvPr>
          <p:cNvSpPr>
            <a:spLocks noGrp="1"/>
          </p:cNvSpPr>
          <p:nvPr>
            <p:ph type="sldNum" sz="quarter" idx="5"/>
          </p:nvPr>
        </p:nvSpPr>
        <p:spPr/>
        <p:txBody>
          <a:bodyPr/>
          <a:lstStyle/>
          <a:p>
            <a:fld id="{4FC91C0F-BFFE-F041-B16E-F03FA4B18F91}" type="slidenum">
              <a:rPr lang="it-IT" smtClean="0"/>
              <a:t>11</a:t>
            </a:fld>
            <a:endParaRPr lang="it-IT"/>
          </a:p>
        </p:txBody>
      </p:sp>
    </p:spTree>
    <p:extLst>
      <p:ext uri="{BB962C8B-B14F-4D97-AF65-F5344CB8AC3E}">
        <p14:creationId xmlns:p14="http://schemas.microsoft.com/office/powerpoint/2010/main" val="1863918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6B773EF8-4DA0-4DE3-BCFB-0EFA8BD2DD56}"/>
              </a:ext>
            </a:extLst>
          </p:cNvPr>
          <p:cNvSpPr>
            <a:spLocks noGrp="1"/>
          </p:cNvSpPr>
          <p:nvPr>
            <p:ph type="dt" sz="half" idx="10"/>
          </p:nvPr>
        </p:nvSpPr>
        <p:spPr/>
        <p:txBody>
          <a:bodyPr/>
          <a:lstStyle/>
          <a:p>
            <a:r>
              <a:rPr lang="it-IT"/>
              <a:t>03/11/2020</a:t>
            </a:r>
          </a:p>
        </p:txBody>
      </p:sp>
      <p:sp>
        <p:nvSpPr>
          <p:cNvPr id="4" name="Segnaposto piè di pagina 3">
            <a:extLst>
              <a:ext uri="{FF2B5EF4-FFF2-40B4-BE49-F238E27FC236}">
                <a16:creationId xmlns:a16="http://schemas.microsoft.com/office/drawing/2014/main" id="{E0BB389D-26E8-4950-B0E8-EF4A137BC36D}"/>
              </a:ext>
            </a:extLst>
          </p:cNvPr>
          <p:cNvSpPr>
            <a:spLocks noGrp="1"/>
          </p:cNvSpPr>
          <p:nvPr>
            <p:ph type="ftr" sz="quarter" idx="11"/>
          </p:nvPr>
        </p:nvSpPr>
        <p:spPr/>
        <p:txBody>
          <a:bodyPr/>
          <a:lstStyle/>
          <a:p>
            <a:r>
              <a:rPr lang="it-IT"/>
              <a:t>Funzione/Area</a:t>
            </a:r>
          </a:p>
        </p:txBody>
      </p:sp>
      <p:sp>
        <p:nvSpPr>
          <p:cNvPr id="5" name="Segnaposto numero diapositiva 4">
            <a:extLst>
              <a:ext uri="{FF2B5EF4-FFF2-40B4-BE49-F238E27FC236}">
                <a16:creationId xmlns:a16="http://schemas.microsoft.com/office/drawing/2014/main" id="{B3037BC1-5CA1-479B-BBEE-AD207A4AE013}"/>
              </a:ext>
            </a:extLst>
          </p:cNvPr>
          <p:cNvSpPr>
            <a:spLocks noGrp="1"/>
          </p:cNvSpPr>
          <p:nvPr>
            <p:ph type="sldNum" sz="quarter" idx="12"/>
          </p:nvPr>
        </p:nvSpPr>
        <p:spPr/>
        <p:txBody>
          <a:bodyPr/>
          <a:lstStyle/>
          <a:p>
            <a:fld id="{14F507C0-A2FF-4299-BAF9-E80DCBBD298B}" type="slidenum">
              <a:rPr lang="it-IT" smtClean="0"/>
              <a:t>‹N›</a:t>
            </a:fld>
            <a:endParaRPr lang="it-IT"/>
          </a:p>
        </p:txBody>
      </p:sp>
      <p:sp>
        <p:nvSpPr>
          <p:cNvPr id="10" name="Titolo 1">
            <a:extLst>
              <a:ext uri="{FF2B5EF4-FFF2-40B4-BE49-F238E27FC236}">
                <a16:creationId xmlns:a16="http://schemas.microsoft.com/office/drawing/2014/main" id="{164CFBB3-7A48-46CF-9F69-083DDE95641B}"/>
              </a:ext>
            </a:extLst>
          </p:cNvPr>
          <p:cNvSpPr>
            <a:spLocks noGrp="1"/>
          </p:cNvSpPr>
          <p:nvPr>
            <p:ph type="ctrTitle" hasCustomPrompt="1"/>
          </p:nvPr>
        </p:nvSpPr>
        <p:spPr>
          <a:xfrm>
            <a:off x="551384" y="2708922"/>
            <a:ext cx="9144000" cy="575641"/>
          </a:xfrm>
          <a:prstGeom prst="rect">
            <a:avLst/>
          </a:prstGeom>
        </p:spPr>
        <p:txBody>
          <a:bodyPr anchor="b"/>
          <a:lstStyle>
            <a:lvl1pPr algn="l">
              <a:defRPr sz="2250">
                <a:solidFill>
                  <a:schemeClr val="bg1"/>
                </a:solidFill>
                <a:latin typeface="Georgia" panose="02040502050405020303" pitchFamily="18" charset="0"/>
              </a:defRPr>
            </a:lvl1pPr>
          </a:lstStyle>
          <a:p>
            <a:r>
              <a:rPr lang="it-IT" dirty="0"/>
              <a:t> Titolo del progetto</a:t>
            </a:r>
          </a:p>
        </p:txBody>
      </p:sp>
      <p:sp>
        <p:nvSpPr>
          <p:cNvPr id="11" name="Sottotitolo 2">
            <a:extLst>
              <a:ext uri="{FF2B5EF4-FFF2-40B4-BE49-F238E27FC236}">
                <a16:creationId xmlns:a16="http://schemas.microsoft.com/office/drawing/2014/main" id="{99212E5B-F7B8-4E6B-B45B-DD16DAD12AAA}"/>
              </a:ext>
            </a:extLst>
          </p:cNvPr>
          <p:cNvSpPr>
            <a:spLocks noGrp="1"/>
          </p:cNvSpPr>
          <p:nvPr>
            <p:ph type="subTitle" idx="1" hasCustomPrompt="1"/>
          </p:nvPr>
        </p:nvSpPr>
        <p:spPr>
          <a:xfrm>
            <a:off x="551384" y="3573440"/>
            <a:ext cx="9144000" cy="1655762"/>
          </a:xfrm>
          <a:prstGeom prst="rect">
            <a:avLst/>
          </a:prstGeom>
        </p:spPr>
        <p:txBody>
          <a:bodyPr/>
          <a:lstStyle>
            <a:lvl1pPr marL="0" indent="0" algn="l">
              <a:buNone/>
              <a:defRPr sz="1800">
                <a:solidFill>
                  <a:schemeClr val="bg1"/>
                </a:solidFill>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dirty="0"/>
              <a:t>Sottotitolo </a:t>
            </a:r>
          </a:p>
        </p:txBody>
      </p:sp>
    </p:spTree>
    <p:extLst>
      <p:ext uri="{BB962C8B-B14F-4D97-AF65-F5344CB8AC3E}">
        <p14:creationId xmlns:p14="http://schemas.microsoft.com/office/powerpoint/2010/main" val="4272289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3" name="Segnaposto data 2">
            <a:extLst>
              <a:ext uri="{FF2B5EF4-FFF2-40B4-BE49-F238E27FC236}">
                <a16:creationId xmlns:a16="http://schemas.microsoft.com/office/drawing/2014/main" id="{6B773EF8-4DA0-4DE3-BCFB-0EFA8BD2DD56}"/>
              </a:ext>
            </a:extLst>
          </p:cNvPr>
          <p:cNvSpPr>
            <a:spLocks noGrp="1"/>
          </p:cNvSpPr>
          <p:nvPr>
            <p:ph type="dt" sz="half" idx="10"/>
          </p:nvPr>
        </p:nvSpPr>
        <p:spPr/>
        <p:txBody>
          <a:bodyPr/>
          <a:lstStyle/>
          <a:p>
            <a:r>
              <a:rPr lang="it-IT"/>
              <a:t>Oporto, June 22-23 </a:t>
            </a:r>
          </a:p>
        </p:txBody>
      </p:sp>
      <p:sp>
        <p:nvSpPr>
          <p:cNvPr id="4" name="Segnaposto piè di pagina 3">
            <a:extLst>
              <a:ext uri="{FF2B5EF4-FFF2-40B4-BE49-F238E27FC236}">
                <a16:creationId xmlns:a16="http://schemas.microsoft.com/office/drawing/2014/main" id="{E0BB389D-26E8-4950-B0E8-EF4A137BC36D}"/>
              </a:ext>
            </a:extLst>
          </p:cNvPr>
          <p:cNvSpPr>
            <a:spLocks noGrp="1"/>
          </p:cNvSpPr>
          <p:nvPr>
            <p:ph type="ftr" sz="quarter" idx="11"/>
          </p:nvPr>
        </p:nvSpPr>
        <p:spPr/>
        <p:txBody>
          <a:bodyPr/>
          <a:lstStyle/>
          <a:p>
            <a:r>
              <a:rPr lang="en-US"/>
              <a:t>Seminar “Transforming the university through AYSS”</a:t>
            </a:r>
            <a:endParaRPr lang="it-IT"/>
          </a:p>
        </p:txBody>
      </p:sp>
      <p:sp>
        <p:nvSpPr>
          <p:cNvPr id="5" name="Segnaposto numero diapositiva 4">
            <a:extLst>
              <a:ext uri="{FF2B5EF4-FFF2-40B4-BE49-F238E27FC236}">
                <a16:creationId xmlns:a16="http://schemas.microsoft.com/office/drawing/2014/main" id="{B3037BC1-5CA1-479B-BBEE-AD207A4AE013}"/>
              </a:ext>
            </a:extLst>
          </p:cNvPr>
          <p:cNvSpPr>
            <a:spLocks noGrp="1"/>
          </p:cNvSpPr>
          <p:nvPr>
            <p:ph type="sldNum" sz="quarter" idx="12"/>
          </p:nvPr>
        </p:nvSpPr>
        <p:spPr/>
        <p:txBody>
          <a:bodyPr/>
          <a:lstStyle/>
          <a:p>
            <a:fld id="{14F507C0-A2FF-4299-BAF9-E80DCBBD298B}" type="slidenum">
              <a:rPr lang="it-IT" smtClean="0"/>
              <a:t>‹N›</a:t>
            </a:fld>
            <a:endParaRPr lang="it-IT"/>
          </a:p>
        </p:txBody>
      </p:sp>
      <p:sp>
        <p:nvSpPr>
          <p:cNvPr id="7" name="Segnaposto testo 8">
            <a:extLst>
              <a:ext uri="{FF2B5EF4-FFF2-40B4-BE49-F238E27FC236}">
                <a16:creationId xmlns:a16="http://schemas.microsoft.com/office/drawing/2014/main" id="{3B9B527D-2F53-4696-9AC4-89211087863F}"/>
              </a:ext>
            </a:extLst>
          </p:cNvPr>
          <p:cNvSpPr>
            <a:spLocks noGrp="1"/>
          </p:cNvSpPr>
          <p:nvPr>
            <p:ph type="body" sz="quarter" idx="13" hasCustomPrompt="1"/>
          </p:nvPr>
        </p:nvSpPr>
        <p:spPr>
          <a:xfrm>
            <a:off x="543272" y="1268760"/>
            <a:ext cx="11313368" cy="4968552"/>
          </a:xfrm>
        </p:spPr>
        <p:txBody>
          <a:bodyPr/>
          <a:lstStyle>
            <a:lvl1pPr>
              <a:defRPr baseline="0"/>
            </a:lvl1pPr>
          </a:lstStyle>
          <a:p>
            <a:pPr lvl="0"/>
            <a:r>
              <a:rPr lang="it-IT" dirty="0"/>
              <a:t>Testo</a:t>
            </a:r>
          </a:p>
        </p:txBody>
      </p:sp>
      <p:sp>
        <p:nvSpPr>
          <p:cNvPr id="8" name="Segnaposto titolo 1">
            <a:extLst>
              <a:ext uri="{FF2B5EF4-FFF2-40B4-BE49-F238E27FC236}">
                <a16:creationId xmlns:a16="http://schemas.microsoft.com/office/drawing/2014/main" id="{CB9282EA-6D0A-4DFC-8B1E-BCD4C3D8B9F0}"/>
              </a:ext>
            </a:extLst>
          </p:cNvPr>
          <p:cNvSpPr>
            <a:spLocks noGrp="1"/>
          </p:cNvSpPr>
          <p:nvPr>
            <p:ph type="title"/>
          </p:nvPr>
        </p:nvSpPr>
        <p:spPr>
          <a:xfrm>
            <a:off x="544457" y="260648"/>
            <a:ext cx="8499376" cy="743672"/>
          </a:xfrm>
          <a:prstGeom prst="rect">
            <a:avLst/>
          </a:prstGeom>
        </p:spPr>
        <p:txBody>
          <a:bodyPr vert="horz" lIns="91440" tIns="45720" rIns="91440" bIns="45720" rtlCol="0" anchor="ctr">
            <a:normAutofit/>
          </a:bodyPr>
          <a:lstStyle/>
          <a:p>
            <a:r>
              <a:rPr lang="it-IT" dirty="0"/>
              <a:t>Titolo</a:t>
            </a:r>
          </a:p>
        </p:txBody>
      </p:sp>
    </p:spTree>
    <p:extLst>
      <p:ext uri="{BB962C8B-B14F-4D97-AF65-F5344CB8AC3E}">
        <p14:creationId xmlns:p14="http://schemas.microsoft.com/office/powerpoint/2010/main" val="2027097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65700" y="600200"/>
            <a:ext cx="8278400" cy="54544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6400"/>
            </a:lvl1pPr>
            <a:lvl2pPr lvl="1" algn="l">
              <a:lnSpc>
                <a:spcPct val="100000"/>
              </a:lnSpc>
              <a:spcBef>
                <a:spcPts val="0"/>
              </a:spcBef>
              <a:spcAft>
                <a:spcPts val="0"/>
              </a:spcAft>
              <a:buSzPts val="4800"/>
              <a:buNone/>
              <a:defRPr sz="6400"/>
            </a:lvl2pPr>
            <a:lvl3pPr lvl="2" algn="l">
              <a:lnSpc>
                <a:spcPct val="100000"/>
              </a:lnSpc>
              <a:spcBef>
                <a:spcPts val="0"/>
              </a:spcBef>
              <a:spcAft>
                <a:spcPts val="0"/>
              </a:spcAft>
              <a:buSzPts val="4800"/>
              <a:buNone/>
              <a:defRPr sz="6400"/>
            </a:lvl3pPr>
            <a:lvl4pPr lvl="3" algn="l">
              <a:lnSpc>
                <a:spcPct val="100000"/>
              </a:lnSpc>
              <a:spcBef>
                <a:spcPts val="0"/>
              </a:spcBef>
              <a:spcAft>
                <a:spcPts val="0"/>
              </a:spcAft>
              <a:buSzPts val="4800"/>
              <a:buNone/>
              <a:defRPr sz="6400"/>
            </a:lvl4pPr>
            <a:lvl5pPr lvl="4" algn="l">
              <a:lnSpc>
                <a:spcPct val="100000"/>
              </a:lnSpc>
              <a:spcBef>
                <a:spcPts val="0"/>
              </a:spcBef>
              <a:spcAft>
                <a:spcPts val="0"/>
              </a:spcAft>
              <a:buSzPts val="4800"/>
              <a:buNone/>
              <a:defRPr sz="6400"/>
            </a:lvl5pPr>
            <a:lvl6pPr lvl="5" algn="l">
              <a:lnSpc>
                <a:spcPct val="100000"/>
              </a:lnSpc>
              <a:spcBef>
                <a:spcPts val="0"/>
              </a:spcBef>
              <a:spcAft>
                <a:spcPts val="0"/>
              </a:spcAft>
              <a:buSzPts val="4800"/>
              <a:buNone/>
              <a:defRPr sz="6400"/>
            </a:lvl6pPr>
            <a:lvl7pPr lvl="6" algn="l">
              <a:lnSpc>
                <a:spcPct val="100000"/>
              </a:lnSpc>
              <a:spcBef>
                <a:spcPts val="0"/>
              </a:spcBef>
              <a:spcAft>
                <a:spcPts val="0"/>
              </a:spcAft>
              <a:buSzPts val="4800"/>
              <a:buNone/>
              <a:defRPr sz="6400"/>
            </a:lvl7pPr>
            <a:lvl8pPr lvl="7" algn="l">
              <a:lnSpc>
                <a:spcPct val="100000"/>
              </a:lnSpc>
              <a:spcBef>
                <a:spcPts val="0"/>
              </a:spcBef>
              <a:spcAft>
                <a:spcPts val="0"/>
              </a:spcAft>
              <a:buSzPts val="4800"/>
              <a:buNone/>
              <a:defRPr sz="6400"/>
            </a:lvl8pPr>
            <a:lvl9pPr lvl="8" algn="l">
              <a:lnSpc>
                <a:spcPct val="100000"/>
              </a:lnSpc>
              <a:spcBef>
                <a:spcPts val="0"/>
              </a:spcBef>
              <a:spcAft>
                <a:spcPts val="0"/>
              </a:spcAft>
              <a:buSzPts val="4800"/>
              <a:buNone/>
              <a:defRPr sz="6400"/>
            </a:lvl9pPr>
          </a:lstStyle>
          <a:p>
            <a:endParaRPr/>
          </a:p>
        </p:txBody>
      </p:sp>
      <p:sp>
        <p:nvSpPr>
          <p:cNvPr id="56" name="Google Shape;56;p10"/>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rgbClr val="FFFFFF"/>
                </a:solidFill>
                <a:latin typeface="Rubik"/>
                <a:ea typeface="Rubik"/>
                <a:cs typeface="Rubik"/>
                <a:sym typeface="Rubik"/>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pic>
        <p:nvPicPr>
          <p:cNvPr id="57" name="Google Shape;57;p10"/>
          <p:cNvPicPr preferRelativeResize="0"/>
          <p:nvPr/>
        </p:nvPicPr>
        <p:blipFill rotWithShape="1">
          <a:blip r:embed="rId2">
            <a:alphaModFix/>
          </a:blip>
          <a:srcRect t="18102" b="18108"/>
          <a:stretch/>
        </p:blipFill>
        <p:spPr>
          <a:xfrm>
            <a:off x="1069034" y="6254767"/>
            <a:ext cx="1327633" cy="450533"/>
          </a:xfrm>
          <a:prstGeom prst="rect">
            <a:avLst/>
          </a:prstGeom>
          <a:noFill/>
          <a:ln>
            <a:noFill/>
          </a:ln>
        </p:spPr>
      </p:pic>
    </p:spTree>
    <p:extLst>
      <p:ext uri="{BB962C8B-B14F-4D97-AF65-F5344CB8AC3E}">
        <p14:creationId xmlns:p14="http://schemas.microsoft.com/office/powerpoint/2010/main" val="2301978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0B835F1-A469-48E8-86ED-9768FADF8BE3}" type="datetimeFigureOut">
              <a:rPr lang="it-IT" smtClean="0"/>
              <a:t>09/02/2025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BD642B0-548B-492C-9293-D438E93DD8EE}"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88987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Segnaposto data 3">
            <a:extLst>
              <a:ext uri="{FF2B5EF4-FFF2-40B4-BE49-F238E27FC236}">
                <a16:creationId xmlns:a16="http://schemas.microsoft.com/office/drawing/2014/main" id="{8344DDCB-49D5-4CDE-AB1E-24D04749702E}"/>
              </a:ext>
            </a:extLst>
          </p:cNvPr>
          <p:cNvSpPr>
            <a:spLocks noGrp="1"/>
          </p:cNvSpPr>
          <p:nvPr>
            <p:ph type="dt" sz="half" idx="2"/>
          </p:nvPr>
        </p:nvSpPr>
        <p:spPr>
          <a:xfrm>
            <a:off x="522651" y="6448253"/>
            <a:ext cx="2743200" cy="365125"/>
          </a:xfrm>
          <a:prstGeom prst="rect">
            <a:avLst/>
          </a:prstGeom>
        </p:spPr>
        <p:txBody>
          <a:bodyPr vert="horz" lIns="91440" tIns="45720" rIns="91440" bIns="45720" rtlCol="0" anchor="ctr"/>
          <a:lstStyle>
            <a:lvl1pPr algn="l">
              <a:defRPr sz="900">
                <a:solidFill>
                  <a:schemeClr val="bg1"/>
                </a:solidFill>
                <a:latin typeface="Arial" panose="020B0604020202020204" pitchFamily="34" charset="0"/>
                <a:cs typeface="Arial" panose="020B0604020202020204" pitchFamily="34" charset="0"/>
              </a:defRPr>
            </a:lvl1pPr>
          </a:lstStyle>
          <a:p>
            <a:r>
              <a:rPr lang="it-IT"/>
              <a:t>03/11/2020</a:t>
            </a:r>
            <a:endParaRPr lang="it-IT" dirty="0"/>
          </a:p>
        </p:txBody>
      </p:sp>
      <p:sp>
        <p:nvSpPr>
          <p:cNvPr id="5" name="Segnaposto piè di pagina 4">
            <a:extLst>
              <a:ext uri="{FF2B5EF4-FFF2-40B4-BE49-F238E27FC236}">
                <a16:creationId xmlns:a16="http://schemas.microsoft.com/office/drawing/2014/main" id="{116DD68C-36ED-4FC5-B7B9-A345098475DE}"/>
              </a:ext>
            </a:extLst>
          </p:cNvPr>
          <p:cNvSpPr>
            <a:spLocks noGrp="1"/>
          </p:cNvSpPr>
          <p:nvPr>
            <p:ph type="ftr" sz="quarter" idx="3"/>
          </p:nvPr>
        </p:nvSpPr>
        <p:spPr>
          <a:xfrm>
            <a:off x="4038600" y="6448253"/>
            <a:ext cx="4114800" cy="365125"/>
          </a:xfrm>
          <a:prstGeom prst="rect">
            <a:avLst/>
          </a:prstGeom>
        </p:spPr>
        <p:txBody>
          <a:bodyPr vert="horz" lIns="91440" tIns="45720" rIns="91440" bIns="45720" rtlCol="0" anchor="ctr"/>
          <a:lstStyle>
            <a:lvl1pPr algn="ctr">
              <a:defRPr sz="900">
                <a:solidFill>
                  <a:schemeClr val="bg1"/>
                </a:solidFill>
                <a:latin typeface="Arial" panose="020B0604020202020204" pitchFamily="34" charset="0"/>
                <a:cs typeface="Arial" panose="020B0604020202020204" pitchFamily="34" charset="0"/>
              </a:defRPr>
            </a:lvl1pPr>
          </a:lstStyle>
          <a:p>
            <a:r>
              <a:rPr lang="it-IT" dirty="0"/>
              <a:t>Funzione/Area</a:t>
            </a:r>
          </a:p>
        </p:txBody>
      </p:sp>
      <p:sp>
        <p:nvSpPr>
          <p:cNvPr id="6" name="Segnaposto numero diapositiva 5">
            <a:extLst>
              <a:ext uri="{FF2B5EF4-FFF2-40B4-BE49-F238E27FC236}">
                <a16:creationId xmlns:a16="http://schemas.microsoft.com/office/drawing/2014/main" id="{FC10B76D-4617-41EF-B96B-93766D37D927}"/>
              </a:ext>
            </a:extLst>
          </p:cNvPr>
          <p:cNvSpPr>
            <a:spLocks noGrp="1"/>
          </p:cNvSpPr>
          <p:nvPr>
            <p:ph type="sldNum" sz="quarter" idx="4"/>
          </p:nvPr>
        </p:nvSpPr>
        <p:spPr>
          <a:xfrm>
            <a:off x="9113440" y="6448253"/>
            <a:ext cx="2743200" cy="365125"/>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fld id="{14F507C0-A2FF-4299-BAF9-E80DCBBD298B}" type="slidenum">
              <a:rPr lang="it-IT" smtClean="0"/>
              <a:pPr/>
              <a:t>‹N›</a:t>
            </a:fld>
            <a:endParaRPr lang="it-IT" dirty="0"/>
          </a:p>
        </p:txBody>
      </p:sp>
    </p:spTree>
    <p:extLst>
      <p:ext uri="{BB962C8B-B14F-4D97-AF65-F5344CB8AC3E}">
        <p14:creationId xmlns:p14="http://schemas.microsoft.com/office/powerpoint/2010/main" val="2472672467"/>
      </p:ext>
    </p:extLst>
  </p:cSld>
  <p:clrMap bg1="lt1" tx1="dk1" bg2="lt2" tx2="dk2" accent1="accent1" accent2="accent2" accent3="accent3" accent4="accent4" accent5="accent5" accent6="accent6" hlink="hlink" folHlink="folHlink"/>
  <p:sldLayoutIdLst>
    <p:sldLayoutId id="2147483697" r:id="rId1"/>
  </p:sldLayoutIdLst>
  <p:hf hdr="0"/>
  <p:txStyles>
    <p:titleStyle>
      <a:lvl1pPr algn="l" defTabSz="914400" rtl="0" eaLnBrk="1" latinLnBrk="0" hangingPunct="1">
        <a:lnSpc>
          <a:spcPct val="90000"/>
        </a:lnSpc>
        <a:spcBef>
          <a:spcPct val="0"/>
        </a:spcBef>
        <a:buNone/>
        <a:defRPr sz="2000" kern="1200">
          <a:solidFill>
            <a:srgbClr val="3A6985"/>
          </a:solidFill>
          <a:latin typeface="Georgia" panose="02040502050405020303" pitchFamily="18"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bg1"/>
          </a:solidFill>
          <a:latin typeface="Georgia" panose="02040502050405020303" pitchFamily="18"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FA504831-7634-4E27-BCF8-F3420754DDA6}"/>
              </a:ext>
            </a:extLst>
          </p:cNvPr>
          <p:cNvSpPr>
            <a:spLocks noGrp="1"/>
          </p:cNvSpPr>
          <p:nvPr>
            <p:ph type="body" idx="1"/>
          </p:nvPr>
        </p:nvSpPr>
        <p:spPr>
          <a:xfrm>
            <a:off x="522651" y="1268760"/>
            <a:ext cx="11240028" cy="4896544"/>
          </a:xfrm>
          <a:prstGeom prst="rect">
            <a:avLst/>
          </a:prstGeom>
        </p:spPr>
        <p:txBody>
          <a:bodyPr vert="horz" lIns="91440" tIns="45720" rIns="91440" bIns="45720" rtlCol="0">
            <a:normAutofit/>
          </a:bodyPr>
          <a:lstStyle/>
          <a:p>
            <a:pPr lvl="0"/>
            <a:r>
              <a:rPr lang="it-IT" dirty="0"/>
              <a:t>Testo </a:t>
            </a:r>
          </a:p>
        </p:txBody>
      </p:sp>
      <p:sp>
        <p:nvSpPr>
          <p:cNvPr id="4" name="Segnaposto data 3">
            <a:extLst>
              <a:ext uri="{FF2B5EF4-FFF2-40B4-BE49-F238E27FC236}">
                <a16:creationId xmlns:a16="http://schemas.microsoft.com/office/drawing/2014/main" id="{8344DDCB-49D5-4CDE-AB1E-24D04749702E}"/>
              </a:ext>
            </a:extLst>
          </p:cNvPr>
          <p:cNvSpPr>
            <a:spLocks noGrp="1"/>
          </p:cNvSpPr>
          <p:nvPr>
            <p:ph type="dt" sz="half" idx="2"/>
          </p:nvPr>
        </p:nvSpPr>
        <p:spPr>
          <a:xfrm>
            <a:off x="522651" y="6448253"/>
            <a:ext cx="2743200" cy="365125"/>
          </a:xfrm>
          <a:prstGeom prst="rect">
            <a:avLst/>
          </a:prstGeom>
        </p:spPr>
        <p:txBody>
          <a:bodyPr vert="horz" lIns="91440" tIns="45720" rIns="91440" bIns="45720" rtlCol="0" anchor="ctr"/>
          <a:lstStyle>
            <a:lvl1pPr algn="l">
              <a:defRPr sz="900">
                <a:solidFill>
                  <a:schemeClr val="bg1"/>
                </a:solidFill>
                <a:latin typeface="Arial" panose="020B0604020202020204" pitchFamily="34" charset="0"/>
                <a:cs typeface="Arial" panose="020B0604020202020204" pitchFamily="34" charset="0"/>
              </a:defRPr>
            </a:lvl1pPr>
          </a:lstStyle>
          <a:p>
            <a:r>
              <a:rPr lang="it-IT"/>
              <a:t>Oporto, June 22-23 </a:t>
            </a:r>
            <a:endParaRPr lang="it-IT" dirty="0"/>
          </a:p>
        </p:txBody>
      </p:sp>
      <p:sp>
        <p:nvSpPr>
          <p:cNvPr id="5" name="Segnaposto piè di pagina 4">
            <a:extLst>
              <a:ext uri="{FF2B5EF4-FFF2-40B4-BE49-F238E27FC236}">
                <a16:creationId xmlns:a16="http://schemas.microsoft.com/office/drawing/2014/main" id="{116DD68C-36ED-4FC5-B7B9-A345098475DE}"/>
              </a:ext>
            </a:extLst>
          </p:cNvPr>
          <p:cNvSpPr>
            <a:spLocks noGrp="1"/>
          </p:cNvSpPr>
          <p:nvPr>
            <p:ph type="ftr" sz="quarter" idx="3"/>
          </p:nvPr>
        </p:nvSpPr>
        <p:spPr>
          <a:xfrm>
            <a:off x="4038600" y="6448253"/>
            <a:ext cx="4114800" cy="365125"/>
          </a:xfrm>
          <a:prstGeom prst="rect">
            <a:avLst/>
          </a:prstGeom>
        </p:spPr>
        <p:txBody>
          <a:bodyPr vert="horz" lIns="91440" tIns="45720" rIns="91440" bIns="45720" rtlCol="0" anchor="ctr"/>
          <a:lstStyle>
            <a:lvl1pPr algn="ctr">
              <a:defRPr sz="900">
                <a:solidFill>
                  <a:schemeClr val="bg1"/>
                </a:solidFill>
                <a:latin typeface="Arial" panose="020B0604020202020204" pitchFamily="34" charset="0"/>
                <a:cs typeface="Arial" panose="020B0604020202020204" pitchFamily="34" charset="0"/>
              </a:defRPr>
            </a:lvl1pPr>
          </a:lstStyle>
          <a:p>
            <a:r>
              <a:rPr lang="en-US"/>
              <a:t>Seminar “Transforming the university through AYSS”</a:t>
            </a:r>
            <a:endParaRPr lang="it-IT" dirty="0"/>
          </a:p>
        </p:txBody>
      </p:sp>
      <p:sp>
        <p:nvSpPr>
          <p:cNvPr id="6" name="Segnaposto numero diapositiva 5">
            <a:extLst>
              <a:ext uri="{FF2B5EF4-FFF2-40B4-BE49-F238E27FC236}">
                <a16:creationId xmlns:a16="http://schemas.microsoft.com/office/drawing/2014/main" id="{FC10B76D-4617-41EF-B96B-93766D37D927}"/>
              </a:ext>
            </a:extLst>
          </p:cNvPr>
          <p:cNvSpPr>
            <a:spLocks noGrp="1"/>
          </p:cNvSpPr>
          <p:nvPr>
            <p:ph type="sldNum" sz="quarter" idx="4"/>
          </p:nvPr>
        </p:nvSpPr>
        <p:spPr>
          <a:xfrm>
            <a:off x="9113440" y="6448253"/>
            <a:ext cx="2743200" cy="365125"/>
          </a:xfrm>
          <a:prstGeom prst="rect">
            <a:avLst/>
          </a:prstGeom>
        </p:spPr>
        <p:txBody>
          <a:bodyPr vert="horz" lIns="91440" tIns="45720" rIns="91440" bIns="45720" rtlCol="0" anchor="ctr"/>
          <a:lstStyle>
            <a:lvl1pPr algn="r">
              <a:defRPr sz="900">
                <a:solidFill>
                  <a:schemeClr val="bg1"/>
                </a:solidFill>
                <a:latin typeface="Arial" panose="020B0604020202020204" pitchFamily="34" charset="0"/>
                <a:cs typeface="Arial" panose="020B0604020202020204" pitchFamily="34" charset="0"/>
              </a:defRPr>
            </a:lvl1pPr>
          </a:lstStyle>
          <a:p>
            <a:fld id="{14F507C0-A2FF-4299-BAF9-E80DCBBD298B}" type="slidenum">
              <a:rPr lang="it-IT" smtClean="0"/>
              <a:pPr/>
              <a:t>‹N›</a:t>
            </a:fld>
            <a:endParaRPr lang="it-IT" dirty="0"/>
          </a:p>
        </p:txBody>
      </p:sp>
      <p:sp>
        <p:nvSpPr>
          <p:cNvPr id="7" name="Segnaposto titolo 1">
            <a:extLst>
              <a:ext uri="{FF2B5EF4-FFF2-40B4-BE49-F238E27FC236}">
                <a16:creationId xmlns:a16="http://schemas.microsoft.com/office/drawing/2014/main" id="{16728512-878E-4F66-AC52-9171CDD9A8B7}"/>
              </a:ext>
            </a:extLst>
          </p:cNvPr>
          <p:cNvSpPr>
            <a:spLocks noGrp="1"/>
          </p:cNvSpPr>
          <p:nvPr>
            <p:ph type="title"/>
          </p:nvPr>
        </p:nvSpPr>
        <p:spPr>
          <a:xfrm>
            <a:off x="544457" y="260648"/>
            <a:ext cx="8499376" cy="743672"/>
          </a:xfrm>
          <a:prstGeom prst="rect">
            <a:avLst/>
          </a:prstGeom>
        </p:spPr>
        <p:txBody>
          <a:bodyPr vert="horz" lIns="91440" tIns="45720" rIns="91440" bIns="45720" rtlCol="0" anchor="ctr">
            <a:normAutofit/>
          </a:bodyPr>
          <a:lstStyle/>
          <a:p>
            <a:r>
              <a:rPr lang="it-IT" dirty="0"/>
              <a:t>Titolo</a:t>
            </a:r>
          </a:p>
        </p:txBody>
      </p:sp>
    </p:spTree>
    <p:extLst>
      <p:ext uri="{BB962C8B-B14F-4D97-AF65-F5344CB8AC3E}">
        <p14:creationId xmlns:p14="http://schemas.microsoft.com/office/powerpoint/2010/main" val="71508466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4" r:id="rId3"/>
  </p:sldLayoutIdLst>
  <p:hf hdr="0"/>
  <p:txStyles>
    <p:titleStyle>
      <a:lvl1pPr algn="l" defTabSz="914400" rtl="0" eaLnBrk="1" latinLnBrk="0" hangingPunct="1">
        <a:lnSpc>
          <a:spcPct val="90000"/>
        </a:lnSpc>
        <a:spcBef>
          <a:spcPct val="0"/>
        </a:spcBef>
        <a:buNone/>
        <a:defRPr sz="1800" kern="1200">
          <a:solidFill>
            <a:srgbClr val="3A6985"/>
          </a:solidFill>
          <a:latin typeface="Georgia" panose="02040502050405020303" pitchFamily="18"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asellaDiTesto 3">
            <a:extLst>
              <a:ext uri="{FF2B5EF4-FFF2-40B4-BE49-F238E27FC236}">
                <a16:creationId xmlns:a16="http://schemas.microsoft.com/office/drawing/2014/main" id="{28B3C45C-C9CA-4DA8-8C66-97D22971D650}"/>
              </a:ext>
            </a:extLst>
          </p:cNvPr>
          <p:cNvSpPr txBox="1">
            <a:spLocks noChangeArrowheads="1"/>
          </p:cNvSpPr>
          <p:nvPr/>
        </p:nvSpPr>
        <p:spPr bwMode="auto">
          <a:xfrm>
            <a:off x="1992573" y="2563320"/>
            <a:ext cx="8763411" cy="2702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Arial" panose="020B0604020202020204" pitchFamily="34" charset="0"/>
                <a:ea typeface="MS PGothic" panose="020B0600070205080204" pitchFamily="34" charset="-128"/>
              </a:defRPr>
            </a:lvl1pPr>
            <a:lvl2pPr marL="742950" indent="-647700" eaLnBrk="0" hangingPunct="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a:buFont typeface="Arial" panose="020B0604020202020204" pitchFamily="34" charset="0"/>
              <a:buNone/>
            </a:pPr>
            <a:r>
              <a:rPr lang="it-IT" altLang="it-IT" sz="3200" b="1" dirty="0">
                <a:solidFill>
                  <a:schemeClr val="bg1"/>
                </a:solidFill>
                <a:latin typeface="Calibri" panose="020F0502020204030204" pitchFamily="34" charset="0"/>
              </a:rPr>
              <a:t> </a:t>
            </a:r>
            <a:r>
              <a:rPr lang="it-IT" b="1" dirty="0">
                <a:solidFill>
                  <a:schemeClr val="bg1"/>
                </a:solidFill>
                <a:latin typeface="Calibri" panose="020F0502020204030204" pitchFamily="34" charset="0"/>
              </a:rPr>
              <a:t>“L'emergenza educativa tra disagio e ritiro sociale: nuova partecipazione e opportunità”</a:t>
            </a:r>
            <a:endParaRPr lang="it-IT" altLang="it-IT" b="1" dirty="0">
              <a:solidFill>
                <a:schemeClr val="bg1"/>
              </a:solidFill>
              <a:latin typeface="Calibri" panose="020F0502020204030204" pitchFamily="34" charset="0"/>
            </a:endParaRPr>
          </a:p>
          <a:p>
            <a:pPr algn="ctr">
              <a:buFont typeface="Arial" panose="020B0604020202020204" pitchFamily="34" charset="0"/>
              <a:buNone/>
            </a:pPr>
            <a:endParaRPr lang="it-IT" altLang="it-IT" sz="3200" b="1" dirty="0">
              <a:solidFill>
                <a:schemeClr val="bg1"/>
              </a:solidFill>
              <a:latin typeface="Calibri" panose="020F0502020204030204" pitchFamily="34" charset="0"/>
            </a:endParaRPr>
          </a:p>
          <a:p>
            <a:pPr algn="r">
              <a:buFont typeface="Arial" panose="020B0604020202020204" pitchFamily="34" charset="0"/>
              <a:buNone/>
            </a:pPr>
            <a:r>
              <a:rPr lang="it-IT" altLang="it-IT" sz="2400" b="1" i="1" dirty="0">
                <a:solidFill>
                  <a:schemeClr val="bg1"/>
                </a:solidFill>
                <a:latin typeface="Calibri" panose="020F0502020204030204" pitchFamily="34" charset="0"/>
              </a:rPr>
              <a:t>Elena Marta</a:t>
            </a:r>
          </a:p>
          <a:p>
            <a:pPr algn="ctr">
              <a:buFont typeface="Arial" panose="020B0604020202020204" pitchFamily="34" charset="0"/>
              <a:buNone/>
            </a:pPr>
            <a:endParaRPr lang="it-IT" altLang="it-IT" sz="3200" b="1" dirty="0">
              <a:solidFill>
                <a:schemeClr val="bg1"/>
              </a:solidFill>
              <a:latin typeface="Calibri" panose="020F0502020204030204" pitchFamily="34" charset="0"/>
            </a:endParaRPr>
          </a:p>
        </p:txBody>
      </p:sp>
      <p:sp>
        <p:nvSpPr>
          <p:cNvPr id="5123" name="CasellaDiTesto 1">
            <a:extLst>
              <a:ext uri="{FF2B5EF4-FFF2-40B4-BE49-F238E27FC236}">
                <a16:creationId xmlns:a16="http://schemas.microsoft.com/office/drawing/2014/main" id="{A0DC7514-058F-E0EB-0BF5-C869F6BFCB55}"/>
              </a:ext>
            </a:extLst>
          </p:cNvPr>
          <p:cNvSpPr txBox="1">
            <a:spLocks noChangeArrowheads="1"/>
          </p:cNvSpPr>
          <p:nvPr/>
        </p:nvSpPr>
        <p:spPr bwMode="auto">
          <a:xfrm>
            <a:off x="2424113" y="6381751"/>
            <a:ext cx="76327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Arial"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it-IT" altLang="it-IT" sz="2400" b="1" dirty="0">
                <a:solidFill>
                  <a:schemeClr val="bg1"/>
                </a:solidFill>
              </a:rPr>
              <a:t>Scuola Achille </a:t>
            </a:r>
            <a:r>
              <a:rPr lang="it-IT" altLang="it-IT" sz="2400" b="1" dirty="0" err="1">
                <a:solidFill>
                  <a:schemeClr val="bg1"/>
                </a:solidFill>
              </a:rPr>
              <a:t>Ardigo’</a:t>
            </a:r>
            <a:r>
              <a:rPr lang="it-IT" altLang="it-IT" sz="2400" b="1" dirty="0">
                <a:solidFill>
                  <a:schemeClr val="bg1"/>
                </a:solidFill>
              </a:rPr>
              <a:t> - 11 febbraio 2025</a:t>
            </a:r>
          </a:p>
        </p:txBody>
      </p:sp>
      <p:pic>
        <p:nvPicPr>
          <p:cNvPr id="2" name="Immagine 1">
            <a:extLst>
              <a:ext uri="{FF2B5EF4-FFF2-40B4-BE49-F238E27FC236}">
                <a16:creationId xmlns:a16="http://schemas.microsoft.com/office/drawing/2014/main" id="{BA7481C7-A384-AA0B-AFBE-FFFEAC2CA2B2}"/>
              </a:ext>
            </a:extLst>
          </p:cNvPr>
          <p:cNvPicPr>
            <a:picLocks noChangeAspect="1"/>
          </p:cNvPicPr>
          <p:nvPr/>
        </p:nvPicPr>
        <p:blipFill>
          <a:blip r:embed="rId2"/>
          <a:stretch>
            <a:fillRect/>
          </a:stretch>
        </p:blipFill>
        <p:spPr>
          <a:xfrm>
            <a:off x="399559" y="222348"/>
            <a:ext cx="3258041" cy="1585247"/>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BFF096AC-7F94-292B-855A-A1D69696295E}"/>
              </a:ext>
            </a:extLst>
          </p:cNvPr>
          <p:cNvPicPr/>
          <p:nvPr/>
        </p:nvPicPr>
        <p:blipFill>
          <a:blip r:embed="rId3">
            <a:extLst>
              <a:ext uri="{28A0092B-C50C-407E-A947-70E740481C1C}">
                <a14:useLocalDpi xmlns:a14="http://schemas.microsoft.com/office/drawing/2010/main" val="0"/>
              </a:ext>
            </a:extLst>
          </a:blip>
          <a:stretch>
            <a:fillRect/>
          </a:stretch>
        </p:blipFill>
        <p:spPr>
          <a:xfrm>
            <a:off x="3517180" y="520202"/>
            <a:ext cx="4362450" cy="1230313"/>
          </a:xfrm>
          <a:prstGeom prst="rect">
            <a:avLst/>
          </a:prstGeom>
        </p:spPr>
      </p:pic>
    </p:spTree>
    <p:extLst>
      <p:ext uri="{BB962C8B-B14F-4D97-AF65-F5344CB8AC3E}">
        <p14:creationId xmlns:p14="http://schemas.microsoft.com/office/powerpoint/2010/main" val="346660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C6B68-0436-7D42-912D-A653B838088A}"/>
              </a:ext>
            </a:extLst>
          </p:cNvPr>
          <p:cNvSpPr>
            <a:spLocks noGrp="1"/>
          </p:cNvSpPr>
          <p:nvPr>
            <p:ph type="title"/>
          </p:nvPr>
        </p:nvSpPr>
        <p:spPr/>
        <p:txBody>
          <a:bodyPr>
            <a:noAutofit/>
          </a:bodyPr>
          <a:lstStyle/>
          <a:p>
            <a:r>
              <a:rPr lang="it-IT" sz="3200" b="1" dirty="0">
                <a:solidFill>
                  <a:srgbClr val="C00000"/>
                </a:solidFill>
                <a:latin typeface="+mn-lt"/>
              </a:rPr>
              <a:t>Partecipazione dei giovani è connotata da …</a:t>
            </a:r>
            <a:br>
              <a:rPr lang="it-IT" sz="3200" b="1" dirty="0">
                <a:solidFill>
                  <a:srgbClr val="C00000"/>
                </a:solidFill>
                <a:latin typeface="+mn-lt"/>
              </a:rPr>
            </a:br>
            <a:endParaRPr lang="it-IT" sz="3200" b="1" dirty="0">
              <a:solidFill>
                <a:srgbClr val="C00000"/>
              </a:solidFill>
              <a:latin typeface="+mn-lt"/>
            </a:endParaRPr>
          </a:p>
        </p:txBody>
      </p:sp>
      <p:sp>
        <p:nvSpPr>
          <p:cNvPr id="5" name="CasellaDiTesto 4">
            <a:extLst>
              <a:ext uri="{FF2B5EF4-FFF2-40B4-BE49-F238E27FC236}">
                <a16:creationId xmlns:a16="http://schemas.microsoft.com/office/drawing/2014/main" id="{957A18C4-7837-7658-1F97-AA32BA284767}"/>
              </a:ext>
            </a:extLst>
          </p:cNvPr>
          <p:cNvSpPr txBox="1"/>
          <p:nvPr/>
        </p:nvSpPr>
        <p:spPr>
          <a:xfrm>
            <a:off x="409074" y="1776535"/>
            <a:ext cx="10932534" cy="3189784"/>
          </a:xfrm>
          <a:prstGeom prst="rect">
            <a:avLst/>
          </a:prstGeom>
          <a:noFill/>
        </p:spPr>
        <p:txBody>
          <a:bodyPr wrap="square">
            <a:spAutoFit/>
          </a:bodyPr>
          <a:lstStyle/>
          <a:p>
            <a:pPr eaLnBrk="1" hangingPunct="1">
              <a:lnSpc>
                <a:spcPct val="150000"/>
              </a:lnSpc>
              <a:buFont typeface="Arial" charset="0"/>
              <a:buChar char="•"/>
              <a:defRPr/>
            </a:pPr>
            <a:r>
              <a:rPr lang="it-IT" altLang="it-IT" sz="2400" dirty="0">
                <a:solidFill>
                  <a:schemeClr val="accent1">
                    <a:lumMod val="50000"/>
                  </a:schemeClr>
                </a:solidFill>
                <a:cs typeface="Times New Roman" panose="02020603050405020304" pitchFamily="18" charset="0"/>
              </a:rPr>
              <a:t>Ricerca  di opportunità di impegno «diverse» dal passato e con molteplici «forme»</a:t>
            </a:r>
          </a:p>
          <a:p>
            <a:pPr lvl="0" algn="just">
              <a:lnSpc>
                <a:spcPct val="150000"/>
              </a:lnSpc>
              <a:spcAft>
                <a:spcPts val="1000"/>
              </a:spcAft>
              <a:tabLst>
                <a:tab pos="457200" algn="l"/>
              </a:tabLst>
            </a:pPr>
            <a:r>
              <a:rPr lang="en-US" sz="2400" dirty="0" err="1">
                <a:solidFill>
                  <a:schemeClr val="accent1">
                    <a:lumMod val="50000"/>
                  </a:schemeClr>
                </a:solidFill>
                <a:cs typeface="Times New Roman" panose="02020603050405020304" pitchFamily="18" charset="0"/>
              </a:rPr>
              <a:t>Cercano</a:t>
            </a:r>
            <a:r>
              <a:rPr lang="en-US" sz="2400" dirty="0">
                <a:solidFill>
                  <a:schemeClr val="accent1">
                    <a:lumMod val="50000"/>
                  </a:schemeClr>
                </a:solidFill>
                <a:cs typeface="Times New Roman" panose="02020603050405020304" pitchFamily="18" charset="0"/>
              </a:rPr>
              <a:t> </a:t>
            </a:r>
            <a:r>
              <a:rPr lang="en-US" sz="2400" dirty="0" err="1">
                <a:solidFill>
                  <a:schemeClr val="accent1">
                    <a:lumMod val="50000"/>
                  </a:schemeClr>
                </a:solidFill>
                <a:cs typeface="Times New Roman" panose="02020603050405020304" pitchFamily="18" charset="0"/>
              </a:rPr>
              <a:t>partecipazione</a:t>
            </a:r>
            <a:r>
              <a:rPr lang="en-US" sz="2400" dirty="0">
                <a:solidFill>
                  <a:schemeClr val="accent1">
                    <a:lumMod val="50000"/>
                  </a:schemeClr>
                </a:solidFill>
                <a:cs typeface="Times New Roman" panose="02020603050405020304" pitchFamily="18" charset="0"/>
              </a:rPr>
              <a:t>: </a:t>
            </a:r>
            <a:endParaRPr lang="it-IT" sz="2400" dirty="0">
              <a:solidFill>
                <a:schemeClr val="accent1">
                  <a:lumMod val="50000"/>
                </a:schemeClr>
              </a:solidFill>
              <a:cs typeface="Times New Roman" panose="02020603050405020304" pitchFamily="18" charset="0"/>
            </a:endParaRPr>
          </a:p>
          <a:p>
            <a:pPr marL="342900" lvl="0" indent="-342900" algn="just">
              <a:lnSpc>
                <a:spcPct val="150000"/>
              </a:lnSpc>
              <a:spcAft>
                <a:spcPts val="1000"/>
              </a:spcAft>
              <a:buFont typeface="Corbel" panose="020B0503020204020204" pitchFamily="34" charset="0"/>
              <a:buChar char="•"/>
              <a:tabLst>
                <a:tab pos="457200" algn="l"/>
              </a:tabLst>
            </a:pPr>
            <a:r>
              <a:rPr lang="en-US" sz="2400" dirty="0" err="1">
                <a:solidFill>
                  <a:schemeClr val="accent1">
                    <a:lumMod val="50000"/>
                  </a:schemeClr>
                </a:solidFill>
                <a:cs typeface="Times New Roman" panose="02020603050405020304" pitchFamily="18" charset="0"/>
              </a:rPr>
              <a:t>meno</a:t>
            </a:r>
            <a:r>
              <a:rPr lang="en-US" sz="2400" dirty="0">
                <a:solidFill>
                  <a:schemeClr val="accent1">
                    <a:lumMod val="50000"/>
                  </a:schemeClr>
                </a:solidFill>
                <a:cs typeface="Times New Roman" panose="02020603050405020304" pitchFamily="18" charset="0"/>
              </a:rPr>
              <a:t> </a:t>
            </a:r>
            <a:r>
              <a:rPr lang="en-US" sz="2400" dirty="0" err="1">
                <a:solidFill>
                  <a:schemeClr val="accent1">
                    <a:lumMod val="50000"/>
                  </a:schemeClr>
                </a:solidFill>
                <a:cs typeface="Times New Roman" panose="02020603050405020304" pitchFamily="18" charset="0"/>
              </a:rPr>
              <a:t>guidata</a:t>
            </a:r>
            <a:r>
              <a:rPr lang="en-US" sz="2400" dirty="0">
                <a:solidFill>
                  <a:schemeClr val="accent1">
                    <a:lumMod val="50000"/>
                  </a:schemeClr>
                </a:solidFill>
                <a:cs typeface="Times New Roman" panose="02020603050405020304" pitchFamily="18" charset="0"/>
              </a:rPr>
              <a:t> da “</a:t>
            </a:r>
            <a:r>
              <a:rPr lang="en-US" sz="2400" dirty="0" err="1">
                <a:solidFill>
                  <a:schemeClr val="accent1">
                    <a:lumMod val="50000"/>
                  </a:schemeClr>
                </a:solidFill>
                <a:cs typeface="Times New Roman" panose="02020603050405020304" pitchFamily="18" charset="0"/>
              </a:rPr>
              <a:t>ideologie</a:t>
            </a:r>
            <a:r>
              <a:rPr lang="en-US" sz="2400" dirty="0">
                <a:solidFill>
                  <a:schemeClr val="accent1">
                    <a:lumMod val="50000"/>
                  </a:schemeClr>
                </a:solidFill>
                <a:cs typeface="Times New Roman" panose="02020603050405020304" pitchFamily="18" charset="0"/>
              </a:rPr>
              <a:t>”</a:t>
            </a:r>
          </a:p>
          <a:p>
            <a:pPr marL="342900" lvl="0" indent="-342900" algn="just">
              <a:lnSpc>
                <a:spcPct val="150000"/>
              </a:lnSpc>
              <a:spcAft>
                <a:spcPts val="1000"/>
              </a:spcAft>
              <a:buFont typeface="Corbel" panose="020B0503020204020204" pitchFamily="34" charset="0"/>
              <a:buChar char="•"/>
              <a:tabLst>
                <a:tab pos="457200" algn="l"/>
              </a:tabLst>
            </a:pPr>
            <a:r>
              <a:rPr lang="it-IT" sz="2400" dirty="0">
                <a:solidFill>
                  <a:schemeClr val="accent1">
                    <a:lumMod val="50000"/>
                  </a:schemeClr>
                </a:solidFill>
                <a:cs typeface="Times New Roman" panose="02020603050405020304" pitchFamily="18" charset="0"/>
              </a:rPr>
              <a:t>meno vincolante (più fluida e flessibile)</a:t>
            </a:r>
          </a:p>
          <a:p>
            <a:pPr marL="342900" lvl="0" indent="-342900" algn="just">
              <a:lnSpc>
                <a:spcPct val="150000"/>
              </a:lnSpc>
              <a:spcAft>
                <a:spcPts val="1000"/>
              </a:spcAft>
              <a:buFont typeface="Corbel" panose="020B0503020204020204" pitchFamily="34" charset="0"/>
              <a:buChar char="•"/>
              <a:tabLst>
                <a:tab pos="457200" algn="l"/>
              </a:tabLst>
            </a:pPr>
            <a:r>
              <a:rPr lang="it-IT" sz="2400" dirty="0">
                <a:solidFill>
                  <a:schemeClr val="accent1">
                    <a:lumMod val="50000"/>
                  </a:schemeClr>
                </a:solidFill>
                <a:cs typeface="Times New Roman" panose="02020603050405020304" pitchFamily="18" charset="0"/>
              </a:rPr>
              <a:t>più orientata a risultati direttamente riscontrabili </a:t>
            </a:r>
          </a:p>
        </p:txBody>
      </p:sp>
    </p:spTree>
    <p:extLst>
      <p:ext uri="{BB962C8B-B14F-4D97-AF65-F5344CB8AC3E}">
        <p14:creationId xmlns:p14="http://schemas.microsoft.com/office/powerpoint/2010/main" val="329760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FEFDBB-2AB0-9A35-20A6-E894777124B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D45CF9F-12D2-6178-5151-309E7FE14C03}"/>
              </a:ext>
            </a:extLst>
          </p:cNvPr>
          <p:cNvSpPr>
            <a:spLocks noGrp="1"/>
          </p:cNvSpPr>
          <p:nvPr>
            <p:ph type="title"/>
          </p:nvPr>
        </p:nvSpPr>
        <p:spPr/>
        <p:txBody>
          <a:bodyPr>
            <a:noAutofit/>
          </a:bodyPr>
          <a:lstStyle/>
          <a:p>
            <a:r>
              <a:rPr lang="it-IT" sz="3200" b="1" dirty="0">
                <a:solidFill>
                  <a:srgbClr val="C00000"/>
                </a:solidFill>
                <a:latin typeface="+mn-lt"/>
              </a:rPr>
              <a:t>Cosa fare?</a:t>
            </a:r>
          </a:p>
        </p:txBody>
      </p:sp>
      <p:sp>
        <p:nvSpPr>
          <p:cNvPr id="5" name="CasellaDiTesto 4">
            <a:extLst>
              <a:ext uri="{FF2B5EF4-FFF2-40B4-BE49-F238E27FC236}">
                <a16:creationId xmlns:a16="http://schemas.microsoft.com/office/drawing/2014/main" id="{9B74C45C-D11A-F34E-D076-59B7B52D5895}"/>
              </a:ext>
            </a:extLst>
          </p:cNvPr>
          <p:cNvSpPr txBox="1"/>
          <p:nvPr/>
        </p:nvSpPr>
        <p:spPr>
          <a:xfrm>
            <a:off x="409074" y="1776535"/>
            <a:ext cx="10932534" cy="3061544"/>
          </a:xfrm>
          <a:prstGeom prst="rect">
            <a:avLst/>
          </a:prstGeom>
          <a:noFill/>
        </p:spPr>
        <p:txBody>
          <a:bodyPr wrap="square">
            <a:spAutoFit/>
          </a:bodyPr>
          <a:lstStyle/>
          <a:p>
            <a:pPr eaLnBrk="1" hangingPunct="1">
              <a:lnSpc>
                <a:spcPct val="150000"/>
              </a:lnSpc>
              <a:buFont typeface="Arial" charset="0"/>
              <a:buChar char="•"/>
              <a:defRPr/>
            </a:pPr>
            <a:r>
              <a:rPr lang="it-IT" altLang="it-IT" sz="2400" dirty="0">
                <a:solidFill>
                  <a:schemeClr val="accent1">
                    <a:lumMod val="50000"/>
                  </a:schemeClr>
                </a:solidFill>
                <a:cs typeface="Times New Roman" panose="02020603050405020304" pitchFamily="18" charset="0"/>
              </a:rPr>
              <a:t>Promuovere  il coinvolgimento/la partecipazione reali di adolescenti e giovani, ascoltare e co-progettare con loro</a:t>
            </a:r>
            <a:endParaRPr lang="it-IT" sz="2400" dirty="0">
              <a:solidFill>
                <a:schemeClr val="accent1">
                  <a:lumMod val="50000"/>
                </a:schemeClr>
              </a:solidFill>
              <a:cs typeface="Times New Roman" panose="02020603050405020304" pitchFamily="18" charset="0"/>
            </a:endParaRPr>
          </a:p>
          <a:p>
            <a:pPr marL="342900" lvl="0" indent="-342900" algn="just">
              <a:lnSpc>
                <a:spcPct val="150000"/>
              </a:lnSpc>
              <a:spcAft>
                <a:spcPts val="1000"/>
              </a:spcAft>
              <a:buFont typeface="Corbel" panose="020B0503020204020204" pitchFamily="34" charset="0"/>
              <a:buChar char="•"/>
              <a:tabLst>
                <a:tab pos="457200" algn="l"/>
              </a:tabLst>
            </a:pPr>
            <a:r>
              <a:rPr lang="en-US" sz="2400" dirty="0" err="1">
                <a:solidFill>
                  <a:schemeClr val="accent1">
                    <a:lumMod val="50000"/>
                  </a:schemeClr>
                </a:solidFill>
                <a:cs typeface="Times New Roman" panose="02020603050405020304" pitchFamily="18" charset="0"/>
              </a:rPr>
              <a:t>Sostenere</a:t>
            </a:r>
            <a:r>
              <a:rPr lang="en-US" sz="2400" dirty="0">
                <a:solidFill>
                  <a:schemeClr val="accent1">
                    <a:lumMod val="50000"/>
                  </a:schemeClr>
                </a:solidFill>
                <a:cs typeface="Times New Roman" panose="02020603050405020304" pitchFamily="18" charset="0"/>
              </a:rPr>
              <a:t> </a:t>
            </a:r>
            <a:r>
              <a:rPr lang="en-US" sz="2400" dirty="0" err="1">
                <a:solidFill>
                  <a:schemeClr val="accent1">
                    <a:lumMod val="50000"/>
                  </a:schemeClr>
                </a:solidFill>
                <a:cs typeface="Times New Roman" panose="02020603050405020304" pitchFamily="18" charset="0"/>
              </a:rPr>
              <a:t>i</a:t>
            </a:r>
            <a:r>
              <a:rPr lang="en-US" sz="2400" dirty="0">
                <a:solidFill>
                  <a:schemeClr val="accent1">
                    <a:lumMod val="50000"/>
                  </a:schemeClr>
                </a:solidFill>
                <a:cs typeface="Times New Roman" panose="02020603050405020304" pitchFamily="18" charset="0"/>
              </a:rPr>
              <a:t> </a:t>
            </a:r>
            <a:r>
              <a:rPr lang="en-US" sz="2400" dirty="0" err="1">
                <a:solidFill>
                  <a:schemeClr val="accent1">
                    <a:lumMod val="50000"/>
                  </a:schemeClr>
                </a:solidFill>
                <a:cs typeface="Times New Roman" panose="02020603050405020304" pitchFamily="18" charset="0"/>
              </a:rPr>
              <a:t>genitori</a:t>
            </a:r>
            <a:r>
              <a:rPr lang="en-US" sz="2400" dirty="0">
                <a:solidFill>
                  <a:schemeClr val="accent1">
                    <a:lumMod val="50000"/>
                  </a:schemeClr>
                </a:solidFill>
                <a:cs typeface="Times New Roman" panose="02020603050405020304" pitchFamily="18" charset="0"/>
              </a:rPr>
              <a:t> e non </a:t>
            </a:r>
            <a:r>
              <a:rPr lang="en-US" sz="2400" dirty="0" err="1">
                <a:solidFill>
                  <a:schemeClr val="accent1">
                    <a:lumMod val="50000"/>
                  </a:schemeClr>
                </a:solidFill>
                <a:cs typeface="Times New Roman" panose="02020603050405020304" pitchFamily="18" charset="0"/>
              </a:rPr>
              <a:t>lasciarsi</a:t>
            </a:r>
            <a:r>
              <a:rPr lang="en-US" sz="2400" dirty="0">
                <a:solidFill>
                  <a:schemeClr val="accent1">
                    <a:lumMod val="50000"/>
                  </a:schemeClr>
                </a:solidFill>
                <a:cs typeface="Times New Roman" panose="02020603050405020304" pitchFamily="18" charset="0"/>
              </a:rPr>
              <a:t> soli</a:t>
            </a:r>
          </a:p>
          <a:p>
            <a:pPr marL="342900" lvl="0" indent="-342900" algn="just">
              <a:lnSpc>
                <a:spcPct val="150000"/>
              </a:lnSpc>
              <a:spcAft>
                <a:spcPts val="1000"/>
              </a:spcAft>
              <a:buFont typeface="Corbel" panose="020B0503020204020204" pitchFamily="34" charset="0"/>
              <a:buChar char="•"/>
              <a:tabLst>
                <a:tab pos="457200" algn="l"/>
              </a:tabLst>
            </a:pPr>
            <a:r>
              <a:rPr lang="it-IT" sz="2400" dirty="0">
                <a:solidFill>
                  <a:schemeClr val="accent1">
                    <a:lumMod val="50000"/>
                  </a:schemeClr>
                </a:solidFill>
                <a:cs typeface="Times New Roman" panose="02020603050405020304" pitchFamily="18" charset="0"/>
              </a:rPr>
              <a:t>Sostenere scelte coraggiose nelle istituzioni educative</a:t>
            </a:r>
          </a:p>
          <a:p>
            <a:pPr marL="342900" lvl="0" indent="-342900" algn="just">
              <a:lnSpc>
                <a:spcPct val="150000"/>
              </a:lnSpc>
              <a:spcAft>
                <a:spcPts val="1000"/>
              </a:spcAft>
              <a:buFont typeface="Corbel" panose="020B0503020204020204" pitchFamily="34" charset="0"/>
              <a:buChar char="•"/>
              <a:tabLst>
                <a:tab pos="457200" algn="l"/>
              </a:tabLst>
            </a:pPr>
            <a:r>
              <a:rPr lang="it-IT" sz="2400" dirty="0">
                <a:solidFill>
                  <a:schemeClr val="accent1">
                    <a:lumMod val="50000"/>
                  </a:schemeClr>
                </a:solidFill>
                <a:cs typeface="Times New Roman" panose="02020603050405020304" pitchFamily="18" charset="0"/>
              </a:rPr>
              <a:t>Costruire comunità educanti</a:t>
            </a:r>
          </a:p>
        </p:txBody>
      </p:sp>
    </p:spTree>
    <p:extLst>
      <p:ext uri="{BB962C8B-B14F-4D97-AF65-F5344CB8AC3E}">
        <p14:creationId xmlns:p14="http://schemas.microsoft.com/office/powerpoint/2010/main" val="2231984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5BCA24-DC8A-B162-89E9-9A6CF259BEB3}"/>
              </a:ext>
            </a:extLst>
          </p:cNvPr>
          <p:cNvSpPr>
            <a:spLocks noGrp="1"/>
          </p:cNvSpPr>
          <p:nvPr>
            <p:ph type="title"/>
          </p:nvPr>
        </p:nvSpPr>
        <p:spPr/>
        <p:txBody>
          <a:bodyPr/>
          <a:lstStyle/>
          <a:p>
            <a:pPr algn="ctr"/>
            <a:r>
              <a:rPr lang="it-IT" dirty="0">
                <a:solidFill>
                  <a:srgbClr val="C00000"/>
                </a:solidFill>
                <a:latin typeface="+mn-lt"/>
              </a:rPr>
              <a:t>GRAZIE</a:t>
            </a:r>
            <a:br>
              <a:rPr lang="it-IT" dirty="0">
                <a:solidFill>
                  <a:srgbClr val="C00000"/>
                </a:solidFill>
                <a:latin typeface="+mn-lt"/>
              </a:rPr>
            </a:br>
            <a:r>
              <a:rPr lang="it-IT" dirty="0">
                <a:solidFill>
                  <a:srgbClr val="C00000"/>
                </a:solidFill>
                <a:latin typeface="+mn-lt"/>
              </a:rPr>
              <a:t>per l’attenzione</a:t>
            </a:r>
          </a:p>
        </p:txBody>
      </p:sp>
      <p:sp>
        <p:nvSpPr>
          <p:cNvPr id="3" name="Segnaposto numero diapositiva 2">
            <a:extLst>
              <a:ext uri="{FF2B5EF4-FFF2-40B4-BE49-F238E27FC236}">
                <a16:creationId xmlns:a16="http://schemas.microsoft.com/office/drawing/2014/main" id="{5F3CB592-5CFE-6E4A-5CE6-9A543B420E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it-IT" smtClean="0"/>
              <a:pPr marL="0" lvl="0" indent="0" algn="r" rtl="0">
                <a:spcBef>
                  <a:spcPts val="0"/>
                </a:spcBef>
                <a:spcAft>
                  <a:spcPts val="0"/>
                </a:spcAft>
                <a:buNone/>
              </a:pPr>
              <a:t>12</a:t>
            </a:fld>
            <a:endParaRPr lang="it-IT"/>
          </a:p>
        </p:txBody>
      </p:sp>
      <p:sp>
        <p:nvSpPr>
          <p:cNvPr id="4" name="Rettangolo 3">
            <a:extLst>
              <a:ext uri="{FF2B5EF4-FFF2-40B4-BE49-F238E27FC236}">
                <a16:creationId xmlns:a16="http://schemas.microsoft.com/office/drawing/2014/main" id="{0712541E-6FD2-4C31-AC44-7417E0614648}"/>
              </a:ext>
            </a:extLst>
          </p:cNvPr>
          <p:cNvSpPr/>
          <p:nvPr/>
        </p:nvSpPr>
        <p:spPr>
          <a:xfrm>
            <a:off x="0" y="6243750"/>
            <a:ext cx="2105151" cy="542837"/>
          </a:xfrm>
          <a:prstGeom prst="rect">
            <a:avLst/>
          </a:prstGeom>
          <a:solidFill>
            <a:schemeClr val="accent1">
              <a:lumMod val="50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98942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EF79D85-4444-5EA9-13BA-58E37C8D0E1A}"/>
              </a:ext>
            </a:extLst>
          </p:cNvPr>
          <p:cNvSpPr>
            <a:spLocks noGrp="1"/>
          </p:cNvSpPr>
          <p:nvPr>
            <p:ph type="sldNum" sz="quarter" idx="12"/>
          </p:nvPr>
        </p:nvSpPr>
        <p:spPr/>
        <p:txBody>
          <a:bodyPr/>
          <a:lstStyle/>
          <a:p>
            <a:fld id="{14F507C0-A2FF-4299-BAF9-E80DCBBD298B}" type="slidenum">
              <a:rPr lang="it-IT" smtClean="0"/>
              <a:t>2</a:t>
            </a:fld>
            <a:endParaRPr lang="it-IT"/>
          </a:p>
        </p:txBody>
      </p:sp>
      <p:sp>
        <p:nvSpPr>
          <p:cNvPr id="5" name="Segnaposto testo 4">
            <a:extLst>
              <a:ext uri="{FF2B5EF4-FFF2-40B4-BE49-F238E27FC236}">
                <a16:creationId xmlns:a16="http://schemas.microsoft.com/office/drawing/2014/main" id="{23DE98DF-D82D-D796-744B-EC82C857A8D9}"/>
              </a:ext>
            </a:extLst>
          </p:cNvPr>
          <p:cNvSpPr>
            <a:spLocks noGrp="1"/>
          </p:cNvSpPr>
          <p:nvPr>
            <p:ph type="body" sz="quarter" idx="13"/>
          </p:nvPr>
        </p:nvSpPr>
        <p:spPr>
          <a:xfrm>
            <a:off x="516733" y="3429000"/>
            <a:ext cx="11158534" cy="2064841"/>
          </a:xfrm>
        </p:spPr>
        <p:txBody>
          <a:bodyPr/>
          <a:lstStyle/>
          <a:p>
            <a:pPr algn="ctr">
              <a:defRPr/>
            </a:pPr>
            <a:r>
              <a:rPr lang="it-IT" sz="2400" dirty="0">
                <a:solidFill>
                  <a:schemeClr val="accent1">
                    <a:lumMod val="50000"/>
                  </a:schemeClr>
                </a:solidFill>
                <a:latin typeface="+mn-lt"/>
                <a:cs typeface="Times New Roman" panose="02020603050405020304" pitchFamily="18" charset="0"/>
              </a:rPr>
              <a:t>Fabbrica di rischi</a:t>
            </a:r>
          </a:p>
          <a:p>
            <a:pPr>
              <a:defRPr/>
            </a:pPr>
            <a:endParaRPr lang="it-IT" sz="2400" dirty="0">
              <a:solidFill>
                <a:schemeClr val="accent1">
                  <a:lumMod val="50000"/>
                </a:schemeClr>
              </a:solidFill>
              <a:latin typeface="+mn-lt"/>
              <a:cs typeface="Times New Roman" panose="02020603050405020304" pitchFamily="18" charset="0"/>
            </a:endParaRPr>
          </a:p>
          <a:p>
            <a:pPr marL="342900" indent="-342900">
              <a:buFont typeface="Wingdings" panose="05000000000000000000" pitchFamily="2" charset="2"/>
              <a:buChar char="ü"/>
              <a:defRPr/>
            </a:pPr>
            <a:r>
              <a:rPr lang="it-IT" sz="2400" dirty="0">
                <a:solidFill>
                  <a:schemeClr val="accent1">
                    <a:lumMod val="50000"/>
                  </a:schemeClr>
                </a:solidFill>
                <a:latin typeface="+mn-lt"/>
                <a:cs typeface="Times New Roman" panose="02020603050405020304" pitchFamily="18" charset="0"/>
              </a:rPr>
              <a:t>coprire con questa lettura sostanzialmente ogni sfera dell’esistenza </a:t>
            </a:r>
          </a:p>
          <a:p>
            <a:pPr marL="342900" indent="-342900">
              <a:buFont typeface="Wingdings" panose="05000000000000000000" pitchFamily="2" charset="2"/>
              <a:buChar char="ü"/>
              <a:defRPr/>
            </a:pPr>
            <a:r>
              <a:rPr lang="it-IT" sz="2400" dirty="0">
                <a:solidFill>
                  <a:schemeClr val="accent1">
                    <a:lumMod val="50000"/>
                  </a:schemeClr>
                </a:solidFill>
                <a:latin typeface="+mn-lt"/>
                <a:cs typeface="Times New Roman" panose="02020603050405020304" pitchFamily="18" charset="0"/>
              </a:rPr>
              <a:t>“normalizzare” questi comportamenti</a:t>
            </a:r>
          </a:p>
        </p:txBody>
      </p:sp>
      <p:sp>
        <p:nvSpPr>
          <p:cNvPr id="6" name="Titolo 5">
            <a:extLst>
              <a:ext uri="{FF2B5EF4-FFF2-40B4-BE49-F238E27FC236}">
                <a16:creationId xmlns:a16="http://schemas.microsoft.com/office/drawing/2014/main" id="{80980782-6D7B-82BB-E43F-B07674D74AC6}"/>
              </a:ext>
            </a:extLst>
          </p:cNvPr>
          <p:cNvSpPr>
            <a:spLocks noGrp="1"/>
          </p:cNvSpPr>
          <p:nvPr>
            <p:ph type="title"/>
          </p:nvPr>
        </p:nvSpPr>
        <p:spPr/>
        <p:txBody>
          <a:bodyPr>
            <a:normAutofit fontScale="90000"/>
          </a:bodyPr>
          <a:lstStyle/>
          <a:p>
            <a:r>
              <a:rPr lang="it-IT" sz="3200" b="1" dirty="0">
                <a:solidFill>
                  <a:srgbClr val="C00000"/>
                </a:solidFill>
                <a:latin typeface="+mn-lt"/>
              </a:rPr>
              <a:t>La narrativa dominante su  adolescenti e giovani…</a:t>
            </a:r>
          </a:p>
        </p:txBody>
      </p:sp>
      <p:pic>
        <p:nvPicPr>
          <p:cNvPr id="7" name="Immagine 6">
            <a:extLst>
              <a:ext uri="{FF2B5EF4-FFF2-40B4-BE49-F238E27FC236}">
                <a16:creationId xmlns:a16="http://schemas.microsoft.com/office/drawing/2014/main" id="{8820EE21-8288-E0E3-D672-A40B7C9E13CA}"/>
              </a:ext>
            </a:extLst>
          </p:cNvPr>
          <p:cNvPicPr>
            <a:picLocks noChangeAspect="1"/>
          </p:cNvPicPr>
          <p:nvPr/>
        </p:nvPicPr>
        <p:blipFill>
          <a:blip r:embed="rId2"/>
          <a:stretch>
            <a:fillRect/>
          </a:stretch>
        </p:blipFill>
        <p:spPr>
          <a:xfrm>
            <a:off x="870370" y="1184240"/>
            <a:ext cx="2193892" cy="2064840"/>
          </a:xfrm>
          <a:prstGeom prst="rect">
            <a:avLst/>
          </a:prstGeom>
        </p:spPr>
      </p:pic>
      <p:pic>
        <p:nvPicPr>
          <p:cNvPr id="8" name="Immagine 7">
            <a:extLst>
              <a:ext uri="{FF2B5EF4-FFF2-40B4-BE49-F238E27FC236}">
                <a16:creationId xmlns:a16="http://schemas.microsoft.com/office/drawing/2014/main" id="{5F60DF26-66F6-C71D-A5A0-6E1967B77F10}"/>
              </a:ext>
            </a:extLst>
          </p:cNvPr>
          <p:cNvPicPr>
            <a:picLocks noChangeAspect="1"/>
          </p:cNvPicPr>
          <p:nvPr/>
        </p:nvPicPr>
        <p:blipFill>
          <a:blip r:embed="rId3"/>
          <a:stretch>
            <a:fillRect/>
          </a:stretch>
        </p:blipFill>
        <p:spPr>
          <a:xfrm>
            <a:off x="8539864" y="1249399"/>
            <a:ext cx="2200038" cy="2064840"/>
          </a:xfrm>
          <a:prstGeom prst="rect">
            <a:avLst/>
          </a:prstGeom>
        </p:spPr>
      </p:pic>
      <p:pic>
        <p:nvPicPr>
          <p:cNvPr id="9" name="Immagine 8">
            <a:extLst>
              <a:ext uri="{FF2B5EF4-FFF2-40B4-BE49-F238E27FC236}">
                <a16:creationId xmlns:a16="http://schemas.microsoft.com/office/drawing/2014/main" id="{0C393CD7-86C4-53FC-A47E-EA4A0C20726A}"/>
              </a:ext>
            </a:extLst>
          </p:cNvPr>
          <p:cNvPicPr>
            <a:picLocks noChangeAspect="1"/>
          </p:cNvPicPr>
          <p:nvPr/>
        </p:nvPicPr>
        <p:blipFill>
          <a:blip r:embed="rId4"/>
          <a:stretch>
            <a:fillRect/>
          </a:stretch>
        </p:blipFill>
        <p:spPr>
          <a:xfrm>
            <a:off x="3936380" y="1184240"/>
            <a:ext cx="3789557" cy="2064840"/>
          </a:xfrm>
          <a:prstGeom prst="rect">
            <a:avLst/>
          </a:prstGeom>
        </p:spPr>
      </p:pic>
      <p:sp>
        <p:nvSpPr>
          <p:cNvPr id="12" name="CasellaDiTesto 11">
            <a:extLst>
              <a:ext uri="{FF2B5EF4-FFF2-40B4-BE49-F238E27FC236}">
                <a16:creationId xmlns:a16="http://schemas.microsoft.com/office/drawing/2014/main" id="{0E007F11-37BE-54DD-BB67-1E43E9ED9001}"/>
              </a:ext>
            </a:extLst>
          </p:cNvPr>
          <p:cNvSpPr txBox="1"/>
          <p:nvPr/>
        </p:nvSpPr>
        <p:spPr>
          <a:xfrm>
            <a:off x="870370" y="5277254"/>
            <a:ext cx="9483780" cy="923330"/>
          </a:xfrm>
          <a:prstGeom prst="rect">
            <a:avLst/>
          </a:prstGeom>
          <a:noFill/>
        </p:spPr>
        <p:txBody>
          <a:bodyPr wrap="square">
            <a:spAutoFit/>
          </a:bodyPr>
          <a:lstStyle/>
          <a:p>
            <a:r>
              <a:rPr lang="it-IT" dirty="0"/>
              <a:t>“Talvolta le generazioni adulte si mostrano miopi nei confronti delle giovani generazioni, il discorso dominante sui giovani è intriso di sintomi e squalifiche. Spesso le nuove generazioni eccedono lo sguardo delle generazioni adulte, che faticano a guardare oltre cornici e narrazioni dominanti.”</a:t>
            </a:r>
          </a:p>
        </p:txBody>
      </p:sp>
    </p:spTree>
    <p:extLst>
      <p:ext uri="{BB962C8B-B14F-4D97-AF65-F5344CB8AC3E}">
        <p14:creationId xmlns:p14="http://schemas.microsoft.com/office/powerpoint/2010/main" val="95378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 calcmode="lin" valueType="num">
                                      <p:cBhvr additive="base">
                                        <p:cTn id="1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7294E-9D15-4215-6CB5-146978553FF8}"/>
            </a:ext>
          </a:extLst>
        </p:cNvPr>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E0CCC4EF-4AAB-4BA2-1F8C-39276890DB7B}"/>
              </a:ext>
            </a:extLst>
          </p:cNvPr>
          <p:cNvSpPr>
            <a:spLocks noGrp="1"/>
          </p:cNvSpPr>
          <p:nvPr>
            <p:ph type="sldNum" sz="quarter" idx="12"/>
          </p:nvPr>
        </p:nvSpPr>
        <p:spPr/>
        <p:txBody>
          <a:bodyPr/>
          <a:lstStyle/>
          <a:p>
            <a:fld id="{14F507C0-A2FF-4299-BAF9-E80DCBBD298B}" type="slidenum">
              <a:rPr lang="it-IT" smtClean="0"/>
              <a:t>3</a:t>
            </a:fld>
            <a:endParaRPr lang="it-IT"/>
          </a:p>
        </p:txBody>
      </p:sp>
      <p:sp>
        <p:nvSpPr>
          <p:cNvPr id="5" name="Segnaposto testo 4">
            <a:extLst>
              <a:ext uri="{FF2B5EF4-FFF2-40B4-BE49-F238E27FC236}">
                <a16:creationId xmlns:a16="http://schemas.microsoft.com/office/drawing/2014/main" id="{62008462-53D0-6310-9D0C-60AF814990BD}"/>
              </a:ext>
            </a:extLst>
          </p:cNvPr>
          <p:cNvSpPr>
            <a:spLocks noGrp="1"/>
          </p:cNvSpPr>
          <p:nvPr>
            <p:ph type="body" sz="quarter" idx="13"/>
          </p:nvPr>
        </p:nvSpPr>
        <p:spPr>
          <a:xfrm>
            <a:off x="369486" y="1335781"/>
            <a:ext cx="11453028" cy="4368800"/>
          </a:xfrm>
        </p:spPr>
        <p:txBody>
          <a:bodyPr>
            <a:normAutofit/>
          </a:bodyPr>
          <a:lstStyle/>
          <a:p>
            <a:pPr>
              <a:defRPr/>
            </a:pPr>
            <a:endParaRPr lang="it-IT" sz="2400" dirty="0">
              <a:solidFill>
                <a:schemeClr val="accent1">
                  <a:lumMod val="50000"/>
                </a:schemeClr>
              </a:solidFill>
              <a:latin typeface="+mn-lt"/>
              <a:cs typeface="Times New Roman" panose="02020603050405020304" pitchFamily="18" charset="0"/>
            </a:endParaRPr>
          </a:p>
          <a:p>
            <a:pPr marL="342900" indent="-342900">
              <a:buFont typeface="Wingdings" panose="05000000000000000000" pitchFamily="2" charset="2"/>
              <a:buChar char="ü"/>
              <a:defRPr/>
            </a:pPr>
            <a:r>
              <a:rPr lang="it-IT" sz="2800" i="1" dirty="0">
                <a:solidFill>
                  <a:schemeClr val="accent1">
                    <a:lumMod val="75000"/>
                  </a:schemeClr>
                </a:solidFill>
                <a:latin typeface="+mn-lt"/>
              </a:rPr>
              <a:t>Rabbia come Risposta alla Mancanza di Comprensione e Ascolto</a:t>
            </a:r>
          </a:p>
          <a:p>
            <a:r>
              <a:rPr lang="it-IT" sz="1600" dirty="0">
                <a:solidFill>
                  <a:schemeClr val="accent1">
                    <a:lumMod val="75000"/>
                  </a:schemeClr>
                </a:solidFill>
                <a:latin typeface="+mn-lt"/>
              </a:rPr>
              <a:t>«Mi fa arrabbiare quando sembra che non ci prendano sul serio solo perché siamo giovani. Parlo e sento che le mie parole non contano»(2M; FG5)​</a:t>
            </a:r>
          </a:p>
          <a:p>
            <a:r>
              <a:rPr lang="it-IT" sz="1600" dirty="0">
                <a:solidFill>
                  <a:schemeClr val="accent1">
                    <a:lumMod val="75000"/>
                  </a:schemeClr>
                </a:solidFill>
                <a:latin typeface="+mn-lt"/>
              </a:rPr>
              <a:t> »Quando esprimo un’opinione diversa e non mi ascoltano, provo rabbia perché sembra che ciò che sento non sia importante».(4F; FG2)​</a:t>
            </a:r>
          </a:p>
          <a:p>
            <a:pPr marL="342900" indent="-342900">
              <a:buFont typeface="Wingdings" panose="05000000000000000000" pitchFamily="2" charset="2"/>
              <a:buChar char="ü"/>
              <a:defRPr/>
            </a:pPr>
            <a:endParaRPr lang="it-IT" sz="2400" dirty="0">
              <a:solidFill>
                <a:schemeClr val="accent1">
                  <a:lumMod val="75000"/>
                </a:schemeClr>
              </a:solidFill>
              <a:latin typeface="+mn-lt"/>
              <a:cs typeface="Times New Roman" panose="02020603050405020304" pitchFamily="18" charset="0"/>
            </a:endParaRPr>
          </a:p>
          <a:p>
            <a:pPr marL="342900" indent="-342900">
              <a:buFont typeface="Wingdings" panose="05000000000000000000" pitchFamily="2" charset="2"/>
              <a:buChar char="ü"/>
              <a:defRPr/>
            </a:pPr>
            <a:r>
              <a:rPr lang="it-IT" sz="2800" i="1" dirty="0">
                <a:solidFill>
                  <a:schemeClr val="accent1">
                    <a:lumMod val="75000"/>
                  </a:schemeClr>
                </a:solidFill>
                <a:latin typeface="+mn-lt"/>
              </a:rPr>
              <a:t>Rabbia come Modalità di Espressione per Altre Emozioni Negative</a:t>
            </a:r>
          </a:p>
          <a:p>
            <a:r>
              <a:rPr lang="it-IT" sz="1600" dirty="0">
                <a:solidFill>
                  <a:schemeClr val="accent1">
                    <a:lumMod val="75000"/>
                  </a:schemeClr>
                </a:solidFill>
                <a:latin typeface="+mn-lt"/>
              </a:rPr>
              <a:t>«Viene più facile farsi vedere arrabbiato pubblicamente, che magari farsi vedere tristi e quindi si sceglie ad esempio la rabbia, perché comunque diciamo che essendo arrabbiato trasmetti più sicurezza alle altre persone e meno l’idea di una persona debole, che magari può essere, cioè può creare un'immagine debole». (6M; FG7)</a:t>
            </a:r>
          </a:p>
          <a:p>
            <a:r>
              <a:rPr lang="it-IT" sz="1600" dirty="0">
                <a:solidFill>
                  <a:schemeClr val="accent1">
                    <a:lumMod val="75000"/>
                  </a:schemeClr>
                </a:solidFill>
                <a:latin typeface="+mn-lt"/>
              </a:rPr>
              <a:t> «Cioè secondo me è un fatto che forse chi si sfoga con la rabbia ha qualcosa che non che non riesce a dire o esprimere; quindi, quel sentimento lo trasmette con la rabbia» (3F; FG7)</a:t>
            </a:r>
          </a:p>
          <a:p>
            <a:pPr marL="342900" indent="-342900">
              <a:buFont typeface="Wingdings" panose="05000000000000000000" pitchFamily="2" charset="2"/>
              <a:buChar char="ü"/>
              <a:defRPr/>
            </a:pPr>
            <a:endParaRPr lang="it-IT" sz="1600"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a:defRPr/>
            </a:pPr>
            <a:endParaRPr lang="it-IT" dirty="0"/>
          </a:p>
        </p:txBody>
      </p:sp>
      <p:sp>
        <p:nvSpPr>
          <p:cNvPr id="6" name="Titolo 5">
            <a:extLst>
              <a:ext uri="{FF2B5EF4-FFF2-40B4-BE49-F238E27FC236}">
                <a16:creationId xmlns:a16="http://schemas.microsoft.com/office/drawing/2014/main" id="{A719F842-6B9E-666D-4C1A-EBD7B5C16A8E}"/>
              </a:ext>
            </a:extLst>
          </p:cNvPr>
          <p:cNvSpPr>
            <a:spLocks noGrp="1"/>
          </p:cNvSpPr>
          <p:nvPr>
            <p:ph type="title"/>
          </p:nvPr>
        </p:nvSpPr>
        <p:spPr>
          <a:xfrm>
            <a:off x="369486" y="899341"/>
            <a:ext cx="9568207" cy="743672"/>
          </a:xfrm>
        </p:spPr>
        <p:txBody>
          <a:bodyPr>
            <a:normAutofit fontScale="90000"/>
          </a:bodyPr>
          <a:lstStyle/>
          <a:p>
            <a:pPr algn="ctr"/>
            <a:r>
              <a:rPr lang="it-IT" sz="3200" b="1" dirty="0">
                <a:solidFill>
                  <a:srgbClr val="C00000"/>
                </a:solidFill>
                <a:latin typeface="+mn-lt"/>
              </a:rPr>
              <a:t>Generazione Z: Società </a:t>
            </a:r>
            <a:r>
              <a:rPr lang="it-IT" sz="3200" b="1" dirty="0" err="1">
                <a:solidFill>
                  <a:srgbClr val="C00000"/>
                </a:solidFill>
                <a:latin typeface="+mn-lt"/>
              </a:rPr>
              <a:t>iperprestativa</a:t>
            </a:r>
            <a:r>
              <a:rPr lang="it-IT" sz="3200" b="1" dirty="0">
                <a:solidFill>
                  <a:srgbClr val="C00000"/>
                </a:solidFill>
                <a:latin typeface="+mn-lt"/>
              </a:rPr>
              <a:t> ed emergenza emotiva</a:t>
            </a:r>
            <a:br>
              <a:rPr lang="it-IT" sz="3200" dirty="0">
                <a:solidFill>
                  <a:schemeClr val="accent1">
                    <a:lumMod val="50000"/>
                  </a:schemeClr>
                </a:solidFill>
                <a:latin typeface="+mn-lt"/>
                <a:cs typeface="Times New Roman" panose="02020603050405020304" pitchFamily="18" charset="0"/>
              </a:rPr>
            </a:br>
            <a:endParaRPr lang="it-IT" sz="3200" b="1" dirty="0">
              <a:solidFill>
                <a:srgbClr val="C00000"/>
              </a:solidFill>
              <a:latin typeface="+mn-lt"/>
            </a:endParaRPr>
          </a:p>
        </p:txBody>
      </p:sp>
      <p:pic>
        <p:nvPicPr>
          <p:cNvPr id="2" name="Immagine 1">
            <a:extLst>
              <a:ext uri="{FF2B5EF4-FFF2-40B4-BE49-F238E27FC236}">
                <a16:creationId xmlns:a16="http://schemas.microsoft.com/office/drawing/2014/main" id="{D7827517-E4EA-D2AE-621C-C6836117546D}"/>
              </a:ext>
            </a:extLst>
          </p:cNvPr>
          <p:cNvPicPr>
            <a:picLocks noChangeAspect="1"/>
          </p:cNvPicPr>
          <p:nvPr/>
        </p:nvPicPr>
        <p:blipFill>
          <a:blip r:embed="rId2"/>
          <a:stretch>
            <a:fillRect/>
          </a:stretch>
        </p:blipFill>
        <p:spPr>
          <a:xfrm>
            <a:off x="403612" y="194134"/>
            <a:ext cx="1528414" cy="743672"/>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6621375A-AB10-C514-CDAF-2087972665F6}"/>
              </a:ext>
            </a:extLst>
          </p:cNvPr>
          <p:cNvPicPr/>
          <p:nvPr/>
        </p:nvPicPr>
        <p:blipFill>
          <a:blip r:embed="rId3">
            <a:extLst>
              <a:ext uri="{28A0092B-C50C-407E-A947-70E740481C1C}">
                <a14:useLocalDpi xmlns:a14="http://schemas.microsoft.com/office/drawing/2010/main" val="0"/>
              </a:ext>
            </a:extLst>
          </a:blip>
          <a:stretch>
            <a:fillRect/>
          </a:stretch>
        </p:blipFill>
        <p:spPr>
          <a:xfrm>
            <a:off x="3305307" y="194134"/>
            <a:ext cx="2995132" cy="538480"/>
          </a:xfrm>
          <a:prstGeom prst="rect">
            <a:avLst/>
          </a:prstGeom>
        </p:spPr>
      </p:pic>
    </p:spTree>
    <p:extLst>
      <p:ext uri="{BB962C8B-B14F-4D97-AF65-F5344CB8AC3E}">
        <p14:creationId xmlns:p14="http://schemas.microsoft.com/office/powerpoint/2010/main" val="3125818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C74EB-4F13-24C5-31B2-1D8D0825F5C4}"/>
            </a:ext>
          </a:extLst>
        </p:cNvPr>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AD848D65-6A51-8FD8-B35D-964B0486484E}"/>
              </a:ext>
            </a:extLst>
          </p:cNvPr>
          <p:cNvSpPr>
            <a:spLocks noGrp="1"/>
          </p:cNvSpPr>
          <p:nvPr>
            <p:ph type="sldNum" sz="quarter" idx="12"/>
          </p:nvPr>
        </p:nvSpPr>
        <p:spPr/>
        <p:txBody>
          <a:bodyPr/>
          <a:lstStyle/>
          <a:p>
            <a:fld id="{14F507C0-A2FF-4299-BAF9-E80DCBBD298B}" type="slidenum">
              <a:rPr lang="it-IT" smtClean="0"/>
              <a:t>4</a:t>
            </a:fld>
            <a:endParaRPr lang="it-IT"/>
          </a:p>
        </p:txBody>
      </p:sp>
      <p:sp>
        <p:nvSpPr>
          <p:cNvPr id="5" name="Segnaposto testo 4">
            <a:extLst>
              <a:ext uri="{FF2B5EF4-FFF2-40B4-BE49-F238E27FC236}">
                <a16:creationId xmlns:a16="http://schemas.microsoft.com/office/drawing/2014/main" id="{A64003FF-F815-3C7A-4DE0-AF57ADA78620}"/>
              </a:ext>
            </a:extLst>
          </p:cNvPr>
          <p:cNvSpPr>
            <a:spLocks noGrp="1"/>
          </p:cNvSpPr>
          <p:nvPr>
            <p:ph type="body" sz="quarter" idx="13"/>
          </p:nvPr>
        </p:nvSpPr>
        <p:spPr>
          <a:xfrm>
            <a:off x="369486" y="1335780"/>
            <a:ext cx="11453028" cy="5036739"/>
          </a:xfrm>
        </p:spPr>
        <p:txBody>
          <a:bodyPr>
            <a:normAutofit/>
          </a:bodyPr>
          <a:lstStyle/>
          <a:p>
            <a:pPr>
              <a:defRPr/>
            </a:pPr>
            <a:endParaRPr lang="it-IT" sz="2400" dirty="0">
              <a:solidFill>
                <a:schemeClr val="accent1">
                  <a:lumMod val="50000"/>
                </a:schemeClr>
              </a:solidFill>
              <a:latin typeface="+mn-lt"/>
              <a:cs typeface="Times New Roman" panose="02020603050405020304" pitchFamily="18" charset="0"/>
            </a:endParaRPr>
          </a:p>
          <a:p>
            <a:pPr algn="just"/>
            <a:r>
              <a:rPr lang="it-IT" sz="2800" dirty="0">
                <a:solidFill>
                  <a:schemeClr val="accent1">
                    <a:lumMod val="75000"/>
                  </a:schemeClr>
                </a:solidFill>
                <a:latin typeface="+mn-lt"/>
              </a:rPr>
              <a:t>«</a:t>
            </a:r>
            <a:r>
              <a:rPr lang="it-IT" sz="2800" dirty="0">
                <a:solidFill>
                  <a:schemeClr val="accent1">
                    <a:lumMod val="75000"/>
                  </a:schemeClr>
                </a:solidFill>
                <a:effectLst/>
                <a:latin typeface="+mn-lt"/>
                <a:ea typeface="Aptos" panose="020B0004020202020204" pitchFamily="34" charset="0"/>
              </a:rPr>
              <a:t>L’assenza di comprensione e ascolto da parte degli adulti può intensificare questa rabbia, trasformandola in una </a:t>
            </a:r>
            <a:r>
              <a:rPr lang="it-IT" sz="2800" dirty="0">
                <a:solidFill>
                  <a:srgbClr val="C00000"/>
                </a:solidFill>
                <a:effectLst/>
                <a:latin typeface="+mn-lt"/>
                <a:ea typeface="Aptos" panose="020B0004020202020204" pitchFamily="34" charset="0"/>
              </a:rPr>
              <a:t>richiesta di visibilità e dignità</a:t>
            </a:r>
            <a:r>
              <a:rPr lang="it-IT" sz="2800" dirty="0">
                <a:solidFill>
                  <a:schemeClr val="accent1">
                    <a:lumMod val="75000"/>
                  </a:schemeClr>
                </a:solidFill>
                <a:effectLst/>
                <a:latin typeface="+mn-lt"/>
                <a:ea typeface="Aptos" panose="020B0004020202020204" pitchFamily="34" charset="0"/>
              </a:rPr>
              <a:t>. </a:t>
            </a:r>
          </a:p>
          <a:p>
            <a:pPr algn="just"/>
            <a:r>
              <a:rPr lang="it-IT" sz="2800" dirty="0">
                <a:solidFill>
                  <a:schemeClr val="accent1">
                    <a:lumMod val="75000"/>
                  </a:schemeClr>
                </a:solidFill>
                <a:effectLst/>
                <a:latin typeface="+mn-lt"/>
                <a:ea typeface="Aptos" panose="020B0004020202020204" pitchFamily="34" charset="0"/>
              </a:rPr>
              <a:t>Nella manifestazione della rabbia gli adolescenti di oggi sono </a:t>
            </a:r>
            <a:r>
              <a:rPr lang="it-IT" sz="2800" dirty="0">
                <a:solidFill>
                  <a:srgbClr val="C00000"/>
                </a:solidFill>
                <a:effectLst/>
                <a:latin typeface="+mn-lt"/>
                <a:ea typeface="Aptos" panose="020B0004020202020204" pitchFamily="34" charset="0"/>
              </a:rPr>
              <a:t>più “allineati” che ribelli</a:t>
            </a:r>
            <a:r>
              <a:rPr lang="it-IT" sz="2800" dirty="0">
                <a:solidFill>
                  <a:schemeClr val="accent1">
                    <a:lumMod val="75000"/>
                  </a:schemeClr>
                </a:solidFill>
                <a:effectLst/>
                <a:latin typeface="+mn-lt"/>
                <a:ea typeface="Aptos" panose="020B0004020202020204" pitchFamily="34" charset="0"/>
              </a:rPr>
              <a:t>. Le manifestazioni della rabbia, quindi, non si traducono in azione trasgressive ma in </a:t>
            </a:r>
            <a:r>
              <a:rPr lang="it-IT" sz="2800" dirty="0">
                <a:solidFill>
                  <a:srgbClr val="C00000"/>
                </a:solidFill>
                <a:effectLst/>
                <a:latin typeface="+mn-lt"/>
                <a:ea typeface="Aptos" panose="020B0004020202020204" pitchFamily="34" charset="0"/>
              </a:rPr>
              <a:t>delusione e senso di inadeguatezza</a:t>
            </a:r>
            <a:r>
              <a:rPr lang="it-IT" sz="2800" dirty="0">
                <a:solidFill>
                  <a:schemeClr val="accent1">
                    <a:lumMod val="75000"/>
                  </a:schemeClr>
                </a:solidFill>
                <a:effectLst/>
                <a:latin typeface="+mn-lt"/>
                <a:ea typeface="Aptos" panose="020B0004020202020204" pitchFamily="34" charset="0"/>
              </a:rPr>
              <a:t>. Anche i comportamenti a rischio o trasgressivi  che un tempo diventavano lo strumento di contrasto o conflitto  le  generazioni adulte, come per esempio l’uso di sostanze,  oggi diventano strumenti di automedicazione  «a cui alcuni adolescenti decidono di ricorrere nel momento in cui la noia si trasforma in dolore, l’incertezza in sensazione di fallimento in assenza di prospettive future» (Lancini, 2021, p.77)». </a:t>
            </a:r>
            <a:endParaRPr lang="it-IT" sz="2800" dirty="0">
              <a:solidFill>
                <a:schemeClr val="accent1">
                  <a:lumMod val="75000"/>
                </a:schemeClr>
              </a:solidFill>
              <a:latin typeface="+mn-lt"/>
            </a:endParaRPr>
          </a:p>
          <a:p>
            <a:pPr marL="342900" indent="-342900" algn="just">
              <a:buFont typeface="Wingdings" panose="05000000000000000000" pitchFamily="2" charset="2"/>
              <a:buChar char="ü"/>
              <a:defRPr/>
            </a:pPr>
            <a:endParaRPr lang="it-IT" sz="28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a:defRPr/>
            </a:pPr>
            <a:endParaRPr lang="it-IT" dirty="0"/>
          </a:p>
        </p:txBody>
      </p:sp>
      <p:sp>
        <p:nvSpPr>
          <p:cNvPr id="6" name="Titolo 5">
            <a:extLst>
              <a:ext uri="{FF2B5EF4-FFF2-40B4-BE49-F238E27FC236}">
                <a16:creationId xmlns:a16="http://schemas.microsoft.com/office/drawing/2014/main" id="{2348C776-6D69-3861-9728-AFE4C37A6A02}"/>
              </a:ext>
            </a:extLst>
          </p:cNvPr>
          <p:cNvSpPr>
            <a:spLocks noGrp="1"/>
          </p:cNvSpPr>
          <p:nvPr>
            <p:ph type="title"/>
          </p:nvPr>
        </p:nvSpPr>
        <p:spPr>
          <a:xfrm>
            <a:off x="369486" y="899341"/>
            <a:ext cx="9568207" cy="743672"/>
          </a:xfrm>
        </p:spPr>
        <p:txBody>
          <a:bodyPr>
            <a:normAutofit fontScale="90000"/>
          </a:bodyPr>
          <a:lstStyle/>
          <a:p>
            <a:pPr algn="ctr"/>
            <a:r>
              <a:rPr lang="it-IT" sz="3200" b="1" dirty="0">
                <a:solidFill>
                  <a:srgbClr val="C00000"/>
                </a:solidFill>
                <a:latin typeface="+mn-lt"/>
              </a:rPr>
              <a:t>Generazione Z: Società </a:t>
            </a:r>
            <a:r>
              <a:rPr lang="it-IT" sz="3200" b="1" dirty="0" err="1">
                <a:solidFill>
                  <a:srgbClr val="C00000"/>
                </a:solidFill>
                <a:latin typeface="+mn-lt"/>
              </a:rPr>
              <a:t>iperprestativa</a:t>
            </a:r>
            <a:r>
              <a:rPr lang="it-IT" sz="3200" b="1" dirty="0">
                <a:solidFill>
                  <a:srgbClr val="C00000"/>
                </a:solidFill>
                <a:latin typeface="+mn-lt"/>
              </a:rPr>
              <a:t> ed emergenza emotiva</a:t>
            </a:r>
            <a:br>
              <a:rPr lang="it-IT" sz="3200" dirty="0">
                <a:solidFill>
                  <a:schemeClr val="accent1">
                    <a:lumMod val="50000"/>
                  </a:schemeClr>
                </a:solidFill>
                <a:latin typeface="+mn-lt"/>
                <a:cs typeface="Times New Roman" panose="02020603050405020304" pitchFamily="18" charset="0"/>
              </a:rPr>
            </a:br>
            <a:endParaRPr lang="it-IT" sz="3200" b="1" dirty="0">
              <a:solidFill>
                <a:srgbClr val="C00000"/>
              </a:solidFill>
              <a:latin typeface="+mn-lt"/>
            </a:endParaRPr>
          </a:p>
        </p:txBody>
      </p:sp>
      <p:pic>
        <p:nvPicPr>
          <p:cNvPr id="2" name="Immagine 1">
            <a:extLst>
              <a:ext uri="{FF2B5EF4-FFF2-40B4-BE49-F238E27FC236}">
                <a16:creationId xmlns:a16="http://schemas.microsoft.com/office/drawing/2014/main" id="{E3DD4ECE-C87E-C2A1-943D-64C3FD8AD058}"/>
              </a:ext>
            </a:extLst>
          </p:cNvPr>
          <p:cNvPicPr>
            <a:picLocks noChangeAspect="1"/>
          </p:cNvPicPr>
          <p:nvPr/>
        </p:nvPicPr>
        <p:blipFill>
          <a:blip r:embed="rId2"/>
          <a:stretch>
            <a:fillRect/>
          </a:stretch>
        </p:blipFill>
        <p:spPr>
          <a:xfrm>
            <a:off x="403612" y="194134"/>
            <a:ext cx="1528414" cy="743672"/>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74948A47-1174-E1D0-7105-A6555A484AEE}"/>
              </a:ext>
            </a:extLst>
          </p:cNvPr>
          <p:cNvPicPr/>
          <p:nvPr/>
        </p:nvPicPr>
        <p:blipFill>
          <a:blip r:embed="rId3">
            <a:extLst>
              <a:ext uri="{28A0092B-C50C-407E-A947-70E740481C1C}">
                <a14:useLocalDpi xmlns:a14="http://schemas.microsoft.com/office/drawing/2010/main" val="0"/>
              </a:ext>
            </a:extLst>
          </a:blip>
          <a:stretch>
            <a:fillRect/>
          </a:stretch>
        </p:blipFill>
        <p:spPr>
          <a:xfrm>
            <a:off x="3305307" y="194134"/>
            <a:ext cx="2995132" cy="538480"/>
          </a:xfrm>
          <a:prstGeom prst="rect">
            <a:avLst/>
          </a:prstGeom>
        </p:spPr>
      </p:pic>
    </p:spTree>
    <p:extLst>
      <p:ext uri="{BB962C8B-B14F-4D97-AF65-F5344CB8AC3E}">
        <p14:creationId xmlns:p14="http://schemas.microsoft.com/office/powerpoint/2010/main" val="3437133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CA2A7F-DE66-8530-A4B2-8670BE658A88}"/>
            </a:ext>
          </a:extLst>
        </p:cNvPr>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A12B0F2-59D3-BDF5-051F-FBB3D540A818}"/>
              </a:ext>
            </a:extLst>
          </p:cNvPr>
          <p:cNvSpPr>
            <a:spLocks noGrp="1"/>
          </p:cNvSpPr>
          <p:nvPr>
            <p:ph type="sldNum" sz="quarter" idx="12"/>
          </p:nvPr>
        </p:nvSpPr>
        <p:spPr/>
        <p:txBody>
          <a:bodyPr/>
          <a:lstStyle/>
          <a:p>
            <a:fld id="{14F507C0-A2FF-4299-BAF9-E80DCBBD298B}" type="slidenum">
              <a:rPr lang="it-IT" smtClean="0"/>
              <a:t>5</a:t>
            </a:fld>
            <a:endParaRPr lang="it-IT"/>
          </a:p>
        </p:txBody>
      </p:sp>
      <p:sp>
        <p:nvSpPr>
          <p:cNvPr id="5" name="Segnaposto testo 4">
            <a:extLst>
              <a:ext uri="{FF2B5EF4-FFF2-40B4-BE49-F238E27FC236}">
                <a16:creationId xmlns:a16="http://schemas.microsoft.com/office/drawing/2014/main" id="{F1C6AAA2-AFB2-657C-1740-F3E1A1BB76F0}"/>
              </a:ext>
            </a:extLst>
          </p:cNvPr>
          <p:cNvSpPr>
            <a:spLocks noGrp="1"/>
          </p:cNvSpPr>
          <p:nvPr>
            <p:ph type="body" sz="quarter" idx="13"/>
          </p:nvPr>
        </p:nvSpPr>
        <p:spPr>
          <a:xfrm>
            <a:off x="369486" y="1335781"/>
            <a:ext cx="11453028" cy="4368800"/>
          </a:xfrm>
        </p:spPr>
        <p:txBody>
          <a:bodyPr>
            <a:normAutofit/>
          </a:bodyPr>
          <a:lstStyle/>
          <a:p>
            <a:pPr>
              <a:defRPr/>
            </a:pPr>
            <a:endParaRPr lang="it-IT" sz="2400" dirty="0">
              <a:solidFill>
                <a:schemeClr val="accent1">
                  <a:lumMod val="50000"/>
                </a:schemeClr>
              </a:solidFill>
              <a:latin typeface="+mn-lt"/>
              <a:cs typeface="Times New Roman" panose="02020603050405020304" pitchFamily="18" charset="0"/>
            </a:endParaRPr>
          </a:p>
          <a:p>
            <a:pPr marL="342900" indent="-342900">
              <a:buFont typeface="Wingdings" panose="05000000000000000000" pitchFamily="2" charset="2"/>
              <a:buChar char="ü"/>
              <a:defRPr/>
            </a:pPr>
            <a:r>
              <a:rPr lang="it-IT" sz="2800" i="1" dirty="0">
                <a:solidFill>
                  <a:schemeClr val="accent1">
                    <a:lumMod val="75000"/>
                  </a:schemeClr>
                </a:solidFill>
                <a:latin typeface="+mn-lt"/>
              </a:rPr>
              <a:t>Paura di fallire </a:t>
            </a:r>
          </a:p>
          <a:p>
            <a:endParaRPr lang="it-IT" sz="1600"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a:defRPr/>
            </a:pPr>
            <a:endParaRPr lang="it-IT" dirty="0"/>
          </a:p>
        </p:txBody>
      </p:sp>
      <p:sp>
        <p:nvSpPr>
          <p:cNvPr id="6" name="Titolo 5">
            <a:extLst>
              <a:ext uri="{FF2B5EF4-FFF2-40B4-BE49-F238E27FC236}">
                <a16:creationId xmlns:a16="http://schemas.microsoft.com/office/drawing/2014/main" id="{DCCF5417-29FA-72FC-FD70-AF85A4A78A75}"/>
              </a:ext>
            </a:extLst>
          </p:cNvPr>
          <p:cNvSpPr>
            <a:spLocks noGrp="1"/>
          </p:cNvSpPr>
          <p:nvPr>
            <p:ph type="title"/>
          </p:nvPr>
        </p:nvSpPr>
        <p:spPr>
          <a:xfrm>
            <a:off x="369486" y="899341"/>
            <a:ext cx="9568207" cy="743672"/>
          </a:xfrm>
        </p:spPr>
        <p:txBody>
          <a:bodyPr>
            <a:normAutofit fontScale="90000"/>
          </a:bodyPr>
          <a:lstStyle/>
          <a:p>
            <a:pPr algn="ctr"/>
            <a:r>
              <a:rPr lang="it-IT" sz="3200" b="1" dirty="0">
                <a:solidFill>
                  <a:srgbClr val="C00000"/>
                </a:solidFill>
                <a:latin typeface="+mn-lt"/>
              </a:rPr>
              <a:t>Generazione Z: Società </a:t>
            </a:r>
            <a:r>
              <a:rPr lang="it-IT" sz="3200" b="1" dirty="0" err="1">
                <a:solidFill>
                  <a:srgbClr val="C00000"/>
                </a:solidFill>
                <a:latin typeface="+mn-lt"/>
              </a:rPr>
              <a:t>iperprestativa</a:t>
            </a:r>
            <a:r>
              <a:rPr lang="it-IT" sz="3200" b="1" dirty="0">
                <a:solidFill>
                  <a:srgbClr val="C00000"/>
                </a:solidFill>
                <a:latin typeface="+mn-lt"/>
              </a:rPr>
              <a:t> ed emergenza emotiva</a:t>
            </a:r>
            <a:br>
              <a:rPr lang="it-IT" sz="3200" dirty="0">
                <a:solidFill>
                  <a:schemeClr val="accent1">
                    <a:lumMod val="50000"/>
                  </a:schemeClr>
                </a:solidFill>
                <a:latin typeface="+mn-lt"/>
                <a:cs typeface="Times New Roman" panose="02020603050405020304" pitchFamily="18" charset="0"/>
              </a:rPr>
            </a:br>
            <a:endParaRPr lang="it-IT" sz="3200" b="1" dirty="0">
              <a:solidFill>
                <a:srgbClr val="C00000"/>
              </a:solidFill>
              <a:latin typeface="+mn-lt"/>
            </a:endParaRPr>
          </a:p>
        </p:txBody>
      </p:sp>
      <p:pic>
        <p:nvPicPr>
          <p:cNvPr id="2" name="Immagine 1">
            <a:extLst>
              <a:ext uri="{FF2B5EF4-FFF2-40B4-BE49-F238E27FC236}">
                <a16:creationId xmlns:a16="http://schemas.microsoft.com/office/drawing/2014/main" id="{FEC54823-13F8-4E5E-F6D7-0E1BA00F2073}"/>
              </a:ext>
            </a:extLst>
          </p:cNvPr>
          <p:cNvPicPr>
            <a:picLocks noChangeAspect="1"/>
          </p:cNvPicPr>
          <p:nvPr/>
        </p:nvPicPr>
        <p:blipFill>
          <a:blip r:embed="rId2"/>
          <a:stretch>
            <a:fillRect/>
          </a:stretch>
        </p:blipFill>
        <p:spPr>
          <a:xfrm>
            <a:off x="403612" y="194134"/>
            <a:ext cx="1528414" cy="743672"/>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67354104-AD99-7410-0050-0EB9A48B706A}"/>
              </a:ext>
            </a:extLst>
          </p:cNvPr>
          <p:cNvPicPr/>
          <p:nvPr/>
        </p:nvPicPr>
        <p:blipFill>
          <a:blip r:embed="rId3">
            <a:extLst>
              <a:ext uri="{28A0092B-C50C-407E-A947-70E740481C1C}">
                <a14:useLocalDpi xmlns:a14="http://schemas.microsoft.com/office/drawing/2010/main" val="0"/>
              </a:ext>
            </a:extLst>
          </a:blip>
          <a:stretch>
            <a:fillRect/>
          </a:stretch>
        </p:blipFill>
        <p:spPr>
          <a:xfrm>
            <a:off x="3305307" y="194134"/>
            <a:ext cx="2995132" cy="538480"/>
          </a:xfrm>
          <a:prstGeom prst="rect">
            <a:avLst/>
          </a:prstGeom>
        </p:spPr>
      </p:pic>
      <p:graphicFrame>
        <p:nvGraphicFramePr>
          <p:cNvPr id="7" name="Grafico 6">
            <a:extLst>
              <a:ext uri="{FF2B5EF4-FFF2-40B4-BE49-F238E27FC236}">
                <a16:creationId xmlns:a16="http://schemas.microsoft.com/office/drawing/2014/main" id="{C5623F85-CFE2-E85A-58AC-6B073C73C86C}"/>
              </a:ext>
            </a:extLst>
          </p:cNvPr>
          <p:cNvGraphicFramePr/>
          <p:nvPr>
            <p:extLst>
              <p:ext uri="{D42A27DB-BD31-4B8C-83A1-F6EECF244321}">
                <p14:modId xmlns:p14="http://schemas.microsoft.com/office/powerpoint/2010/main" val="2637231398"/>
              </p:ext>
            </p:extLst>
          </p:nvPr>
        </p:nvGraphicFramePr>
        <p:xfrm>
          <a:off x="4277710" y="1153419"/>
          <a:ext cx="7348898" cy="4638514"/>
        </p:xfrm>
        <a:graphic>
          <a:graphicData uri="http://schemas.openxmlformats.org/drawingml/2006/chart">
            <c:chart xmlns:c="http://schemas.openxmlformats.org/drawingml/2006/chart" xmlns:r="http://schemas.openxmlformats.org/officeDocument/2006/relationships" r:id="rId4"/>
          </a:graphicData>
        </a:graphic>
      </p:graphicFrame>
      <p:sp>
        <p:nvSpPr>
          <p:cNvPr id="8" name="Freccia in giù 7">
            <a:extLst>
              <a:ext uri="{FF2B5EF4-FFF2-40B4-BE49-F238E27FC236}">
                <a16:creationId xmlns:a16="http://schemas.microsoft.com/office/drawing/2014/main" id="{3D78A705-370A-E284-2AAF-99B7C363A0B7}"/>
              </a:ext>
            </a:extLst>
          </p:cNvPr>
          <p:cNvSpPr/>
          <p:nvPr/>
        </p:nvSpPr>
        <p:spPr>
          <a:xfrm>
            <a:off x="5534381" y="2269410"/>
            <a:ext cx="430924" cy="493987"/>
          </a:xfrm>
          <a:prstGeom prst="down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id="{A6E6CF6C-8816-8A24-3777-84025588DBA5}"/>
              </a:ext>
            </a:extLst>
          </p:cNvPr>
          <p:cNvSpPr/>
          <p:nvPr/>
        </p:nvSpPr>
        <p:spPr>
          <a:xfrm>
            <a:off x="6675297" y="2269409"/>
            <a:ext cx="430924" cy="493987"/>
          </a:xfrm>
          <a:prstGeom prst="down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in giù 9">
            <a:extLst>
              <a:ext uri="{FF2B5EF4-FFF2-40B4-BE49-F238E27FC236}">
                <a16:creationId xmlns:a16="http://schemas.microsoft.com/office/drawing/2014/main" id="{C318004A-45C0-0B5E-2827-C674814A4EF7}"/>
              </a:ext>
            </a:extLst>
          </p:cNvPr>
          <p:cNvSpPr/>
          <p:nvPr/>
        </p:nvSpPr>
        <p:spPr>
          <a:xfrm>
            <a:off x="9113440" y="2297515"/>
            <a:ext cx="430924" cy="493987"/>
          </a:xfrm>
          <a:prstGeom prst="downArrow">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graphicFrame>
        <p:nvGraphicFramePr>
          <p:cNvPr id="11" name="Tabella 10">
            <a:extLst>
              <a:ext uri="{FF2B5EF4-FFF2-40B4-BE49-F238E27FC236}">
                <a16:creationId xmlns:a16="http://schemas.microsoft.com/office/drawing/2014/main" id="{5A31B91A-AF74-1B46-C28A-6EC3B8DA9B2C}"/>
              </a:ext>
            </a:extLst>
          </p:cNvPr>
          <p:cNvGraphicFramePr>
            <a:graphicFrameLocks noGrp="1"/>
          </p:cNvGraphicFramePr>
          <p:nvPr>
            <p:extLst>
              <p:ext uri="{D42A27DB-BD31-4B8C-83A1-F6EECF244321}">
                <p14:modId xmlns:p14="http://schemas.microsoft.com/office/powerpoint/2010/main" val="3699162102"/>
              </p:ext>
            </p:extLst>
          </p:nvPr>
        </p:nvGraphicFramePr>
        <p:xfrm>
          <a:off x="47430" y="2359573"/>
          <a:ext cx="4561497" cy="3868800"/>
        </p:xfrm>
        <a:graphic>
          <a:graphicData uri="http://schemas.openxmlformats.org/drawingml/2006/table">
            <a:tbl>
              <a:tblPr firstRow="1" firstCol="1" bandRow="1">
                <a:tableStyleId>{5C22544A-7EE6-4342-B048-85BDC9FD1C3A}</a:tableStyleId>
              </a:tblPr>
              <a:tblGrid>
                <a:gridCol w="1918289">
                  <a:extLst>
                    <a:ext uri="{9D8B030D-6E8A-4147-A177-3AD203B41FA5}">
                      <a16:colId xmlns:a16="http://schemas.microsoft.com/office/drawing/2014/main" val="1728874683"/>
                    </a:ext>
                  </a:extLst>
                </a:gridCol>
                <a:gridCol w="2643208">
                  <a:extLst>
                    <a:ext uri="{9D8B030D-6E8A-4147-A177-3AD203B41FA5}">
                      <a16:colId xmlns:a16="http://schemas.microsoft.com/office/drawing/2014/main" val="904394376"/>
                    </a:ext>
                  </a:extLst>
                </a:gridCol>
              </a:tblGrid>
              <a:tr h="512444">
                <a:tc>
                  <a:txBody>
                    <a:bodyPr/>
                    <a:lstStyle/>
                    <a:p>
                      <a:pPr>
                        <a:lnSpc>
                          <a:spcPct val="150000"/>
                        </a:lnSpc>
                        <a:spcAft>
                          <a:spcPts val="800"/>
                        </a:spcAft>
                      </a:pPr>
                      <a:r>
                        <a:rPr lang="it-IT" sz="2000" b="1" kern="100" dirty="0">
                          <a:effectLst/>
                        </a:rPr>
                        <a:t>Tema</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it-IT" sz="2000" b="1" kern="100" dirty="0">
                          <a:effectLst/>
                        </a:rPr>
                        <a:t>Sottotemi</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6690493"/>
                  </a:ext>
                </a:extLst>
              </a:tr>
              <a:tr h="2650053">
                <a:tc>
                  <a:txBody>
                    <a:bodyPr/>
                    <a:lstStyle/>
                    <a:p>
                      <a:pPr>
                        <a:lnSpc>
                          <a:spcPct val="150000"/>
                        </a:lnSpc>
                        <a:spcAft>
                          <a:spcPts val="800"/>
                        </a:spcAft>
                      </a:pPr>
                      <a:r>
                        <a:rPr lang="it-IT" sz="2000" b="1" kern="100" dirty="0">
                          <a:effectLst/>
                        </a:rPr>
                        <a:t>Gestione della paura di  fallire e del fallimento</a:t>
                      </a:r>
                      <a:endParaRPr lang="it-IT" sz="2000" b="1" dirty="0">
                        <a:effectLst/>
                      </a:endParaRPr>
                    </a:p>
                    <a:p>
                      <a:pPr>
                        <a:lnSpc>
                          <a:spcPct val="150000"/>
                        </a:lnSpc>
                        <a:spcAft>
                          <a:spcPts val="800"/>
                        </a:spcAft>
                      </a:pPr>
                      <a:r>
                        <a:rPr lang="it-IT" sz="2000" b="1" kern="100" dirty="0">
                          <a:effectLst/>
                        </a:rPr>
                        <a:t> </a:t>
                      </a:r>
                      <a:endParaRPr lang="it-IT" sz="2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indent="-342900">
                        <a:lnSpc>
                          <a:spcPct val="150000"/>
                        </a:lnSpc>
                        <a:spcAft>
                          <a:spcPts val="800"/>
                        </a:spcAft>
                        <a:buFont typeface="Wingdings" panose="05000000000000000000" pitchFamily="2" charset="2"/>
                        <a:buChar char="ü"/>
                      </a:pPr>
                      <a:r>
                        <a:rPr lang="it-IT" sz="2000" b="1" kern="100" dirty="0">
                          <a:solidFill>
                            <a:schemeClr val="accent1">
                              <a:lumMod val="75000"/>
                            </a:schemeClr>
                          </a:solidFill>
                          <a:effectLst/>
                        </a:rPr>
                        <a:t>La spinta ad arrendersi</a:t>
                      </a:r>
                      <a:endParaRPr lang="it-IT" sz="2000" b="1" dirty="0">
                        <a:solidFill>
                          <a:schemeClr val="accent1">
                            <a:lumMod val="75000"/>
                          </a:schemeClr>
                        </a:solidFill>
                        <a:effectLst/>
                      </a:endParaRPr>
                    </a:p>
                    <a:p>
                      <a:pPr marL="342900" indent="-342900" algn="just">
                        <a:lnSpc>
                          <a:spcPct val="150000"/>
                        </a:lnSpc>
                        <a:spcAft>
                          <a:spcPts val="800"/>
                        </a:spcAft>
                        <a:buFont typeface="Wingdings" panose="05000000000000000000" pitchFamily="2" charset="2"/>
                        <a:buChar char="ü"/>
                      </a:pPr>
                      <a:r>
                        <a:rPr lang="it-IT" sz="2000" b="1" kern="100" dirty="0">
                          <a:solidFill>
                            <a:schemeClr val="accent1">
                              <a:lumMod val="75000"/>
                            </a:schemeClr>
                          </a:solidFill>
                          <a:effectLst/>
                        </a:rPr>
                        <a:t>La ricerca di una gestione supportiva del fallimento</a:t>
                      </a:r>
                      <a:endParaRPr lang="it-IT" sz="2000" b="1" dirty="0">
                        <a:solidFill>
                          <a:schemeClr val="accent1">
                            <a:lumMod val="75000"/>
                          </a:schemeClr>
                        </a:solidFill>
                        <a:effectLst/>
                      </a:endParaRPr>
                    </a:p>
                    <a:p>
                      <a:pPr marL="342900" indent="-342900" algn="just">
                        <a:lnSpc>
                          <a:spcPct val="150000"/>
                        </a:lnSpc>
                        <a:spcAft>
                          <a:spcPts val="800"/>
                        </a:spcAft>
                        <a:buFont typeface="Wingdings" panose="05000000000000000000" pitchFamily="2" charset="2"/>
                        <a:buChar char="ü"/>
                      </a:pPr>
                      <a:r>
                        <a:rPr lang="it-IT" sz="2000" b="1" kern="100" dirty="0">
                          <a:solidFill>
                            <a:schemeClr val="accent1">
                              <a:lumMod val="75000"/>
                            </a:schemeClr>
                          </a:solidFill>
                          <a:effectLst/>
                        </a:rPr>
                        <a:t>Il fallimento come opportunità</a:t>
                      </a:r>
                      <a:endParaRPr lang="it-IT" sz="2000" b="1"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41091713"/>
                  </a:ext>
                </a:extLst>
              </a:tr>
            </a:tbl>
          </a:graphicData>
        </a:graphic>
      </p:graphicFrame>
    </p:spTree>
    <p:extLst>
      <p:ext uri="{BB962C8B-B14F-4D97-AF65-F5344CB8AC3E}">
        <p14:creationId xmlns:p14="http://schemas.microsoft.com/office/powerpoint/2010/main" val="257809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CE230-928B-BD70-BD17-2C09B42ADBBD}"/>
            </a:ext>
          </a:extLst>
        </p:cNvPr>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041D81D5-3481-D4AB-F0A7-D870BCC8291B}"/>
              </a:ext>
            </a:extLst>
          </p:cNvPr>
          <p:cNvSpPr>
            <a:spLocks noGrp="1"/>
          </p:cNvSpPr>
          <p:nvPr>
            <p:ph type="sldNum" sz="quarter" idx="12"/>
          </p:nvPr>
        </p:nvSpPr>
        <p:spPr/>
        <p:txBody>
          <a:bodyPr/>
          <a:lstStyle/>
          <a:p>
            <a:fld id="{14F507C0-A2FF-4299-BAF9-E80DCBBD298B}" type="slidenum">
              <a:rPr lang="it-IT" smtClean="0"/>
              <a:t>6</a:t>
            </a:fld>
            <a:endParaRPr lang="it-IT"/>
          </a:p>
        </p:txBody>
      </p:sp>
      <p:sp>
        <p:nvSpPr>
          <p:cNvPr id="5" name="Segnaposto testo 4">
            <a:extLst>
              <a:ext uri="{FF2B5EF4-FFF2-40B4-BE49-F238E27FC236}">
                <a16:creationId xmlns:a16="http://schemas.microsoft.com/office/drawing/2014/main" id="{5496531F-69F8-9B40-31A1-4E68A0798D98}"/>
              </a:ext>
            </a:extLst>
          </p:cNvPr>
          <p:cNvSpPr>
            <a:spLocks noGrp="1"/>
          </p:cNvSpPr>
          <p:nvPr>
            <p:ph type="body" sz="quarter" idx="13"/>
          </p:nvPr>
        </p:nvSpPr>
        <p:spPr>
          <a:xfrm>
            <a:off x="369486" y="1335781"/>
            <a:ext cx="11453028" cy="4368800"/>
          </a:xfrm>
        </p:spPr>
        <p:txBody>
          <a:bodyPr>
            <a:normAutofit/>
          </a:bodyPr>
          <a:lstStyle/>
          <a:p>
            <a:pPr>
              <a:defRPr/>
            </a:pPr>
            <a:endParaRPr lang="it-IT" sz="2400" dirty="0">
              <a:solidFill>
                <a:schemeClr val="accent1">
                  <a:lumMod val="50000"/>
                </a:schemeClr>
              </a:solidFill>
              <a:latin typeface="+mn-lt"/>
              <a:cs typeface="Times New Roman" panose="02020603050405020304" pitchFamily="18" charset="0"/>
            </a:endParaRPr>
          </a:p>
          <a:p>
            <a:pPr marL="342900" indent="-342900">
              <a:buFont typeface="Wingdings" panose="05000000000000000000" pitchFamily="2" charset="2"/>
              <a:buChar char="ü"/>
              <a:defRPr/>
            </a:pPr>
            <a:r>
              <a:rPr lang="it-IT" sz="2800" i="1" dirty="0">
                <a:solidFill>
                  <a:schemeClr val="accent1">
                    <a:lumMod val="75000"/>
                  </a:schemeClr>
                </a:solidFill>
                <a:latin typeface="+mn-lt"/>
              </a:rPr>
              <a:t>Percezione di non contare (anti-</a:t>
            </a:r>
            <a:r>
              <a:rPr lang="it-IT" sz="2800" i="1" dirty="0" err="1">
                <a:solidFill>
                  <a:schemeClr val="accent1">
                    <a:lumMod val="75000"/>
                  </a:schemeClr>
                </a:solidFill>
                <a:latin typeface="+mn-lt"/>
              </a:rPr>
              <a:t>mattering</a:t>
            </a:r>
            <a:r>
              <a:rPr lang="it-IT" sz="2800" i="1" dirty="0">
                <a:solidFill>
                  <a:schemeClr val="accent1">
                    <a:lumMod val="75000"/>
                  </a:schemeClr>
                </a:solidFill>
                <a:latin typeface="+mn-lt"/>
              </a:rPr>
              <a:t>) </a:t>
            </a:r>
          </a:p>
          <a:p>
            <a:pPr marL="342900" indent="-342900">
              <a:buFont typeface="Wingdings" panose="05000000000000000000" pitchFamily="2" charset="2"/>
              <a:buChar char="ü"/>
              <a:defRPr/>
            </a:pPr>
            <a:endParaRPr lang="it-IT" sz="1600"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a:defRPr/>
            </a:pPr>
            <a:endParaRPr lang="it-IT" dirty="0"/>
          </a:p>
        </p:txBody>
      </p:sp>
      <p:sp>
        <p:nvSpPr>
          <p:cNvPr id="6" name="Titolo 5">
            <a:extLst>
              <a:ext uri="{FF2B5EF4-FFF2-40B4-BE49-F238E27FC236}">
                <a16:creationId xmlns:a16="http://schemas.microsoft.com/office/drawing/2014/main" id="{5277BFCF-AE57-AD56-2191-9D1FA30CFC24}"/>
              </a:ext>
            </a:extLst>
          </p:cNvPr>
          <p:cNvSpPr>
            <a:spLocks noGrp="1"/>
          </p:cNvSpPr>
          <p:nvPr>
            <p:ph type="title"/>
          </p:nvPr>
        </p:nvSpPr>
        <p:spPr>
          <a:xfrm>
            <a:off x="369486" y="899341"/>
            <a:ext cx="9568207" cy="743672"/>
          </a:xfrm>
        </p:spPr>
        <p:txBody>
          <a:bodyPr>
            <a:normAutofit fontScale="90000"/>
          </a:bodyPr>
          <a:lstStyle/>
          <a:p>
            <a:pPr algn="ctr"/>
            <a:r>
              <a:rPr lang="it-IT" sz="3200" b="1" dirty="0">
                <a:solidFill>
                  <a:srgbClr val="C00000"/>
                </a:solidFill>
                <a:latin typeface="+mn-lt"/>
              </a:rPr>
              <a:t>Generazione Z: Società </a:t>
            </a:r>
            <a:r>
              <a:rPr lang="it-IT" sz="3200" b="1" dirty="0" err="1">
                <a:solidFill>
                  <a:srgbClr val="C00000"/>
                </a:solidFill>
                <a:latin typeface="+mn-lt"/>
              </a:rPr>
              <a:t>iperprestativa</a:t>
            </a:r>
            <a:r>
              <a:rPr lang="it-IT" sz="3200" b="1" dirty="0">
                <a:solidFill>
                  <a:srgbClr val="C00000"/>
                </a:solidFill>
                <a:latin typeface="+mn-lt"/>
              </a:rPr>
              <a:t> ed emergenza emotiva</a:t>
            </a:r>
            <a:br>
              <a:rPr lang="it-IT" sz="3200" dirty="0">
                <a:solidFill>
                  <a:schemeClr val="accent1">
                    <a:lumMod val="50000"/>
                  </a:schemeClr>
                </a:solidFill>
                <a:latin typeface="+mn-lt"/>
                <a:cs typeface="Times New Roman" panose="02020603050405020304" pitchFamily="18" charset="0"/>
              </a:rPr>
            </a:br>
            <a:endParaRPr lang="it-IT" sz="3200" b="1" dirty="0">
              <a:solidFill>
                <a:srgbClr val="C00000"/>
              </a:solidFill>
              <a:latin typeface="+mn-lt"/>
            </a:endParaRPr>
          </a:p>
        </p:txBody>
      </p:sp>
      <p:pic>
        <p:nvPicPr>
          <p:cNvPr id="2" name="Immagine 1">
            <a:extLst>
              <a:ext uri="{FF2B5EF4-FFF2-40B4-BE49-F238E27FC236}">
                <a16:creationId xmlns:a16="http://schemas.microsoft.com/office/drawing/2014/main" id="{D6ED0752-1EDB-81A3-6D96-3E81ECE5AF5F}"/>
              </a:ext>
            </a:extLst>
          </p:cNvPr>
          <p:cNvPicPr>
            <a:picLocks noChangeAspect="1"/>
          </p:cNvPicPr>
          <p:nvPr/>
        </p:nvPicPr>
        <p:blipFill>
          <a:blip r:embed="rId2"/>
          <a:stretch>
            <a:fillRect/>
          </a:stretch>
        </p:blipFill>
        <p:spPr>
          <a:xfrm>
            <a:off x="403612" y="194134"/>
            <a:ext cx="1528414" cy="743672"/>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83F758DB-599D-A63D-6A55-5CB8117B0D1E}"/>
              </a:ext>
            </a:extLst>
          </p:cNvPr>
          <p:cNvPicPr/>
          <p:nvPr/>
        </p:nvPicPr>
        <p:blipFill>
          <a:blip r:embed="rId3">
            <a:extLst>
              <a:ext uri="{28A0092B-C50C-407E-A947-70E740481C1C}">
                <a14:useLocalDpi xmlns:a14="http://schemas.microsoft.com/office/drawing/2010/main" val="0"/>
              </a:ext>
            </a:extLst>
          </a:blip>
          <a:stretch>
            <a:fillRect/>
          </a:stretch>
        </p:blipFill>
        <p:spPr>
          <a:xfrm>
            <a:off x="3305307" y="194134"/>
            <a:ext cx="2995132" cy="538480"/>
          </a:xfrm>
          <a:prstGeom prst="rect">
            <a:avLst/>
          </a:prstGeom>
        </p:spPr>
      </p:pic>
      <p:pic>
        <p:nvPicPr>
          <p:cNvPr id="7" name="Immagine 6">
            <a:extLst>
              <a:ext uri="{FF2B5EF4-FFF2-40B4-BE49-F238E27FC236}">
                <a16:creationId xmlns:a16="http://schemas.microsoft.com/office/drawing/2014/main" id="{0C65C8A9-8FB2-F7D8-B1AA-ABF1237B0B88}"/>
              </a:ext>
            </a:extLst>
          </p:cNvPr>
          <p:cNvPicPr>
            <a:picLocks noChangeAspect="1"/>
          </p:cNvPicPr>
          <p:nvPr/>
        </p:nvPicPr>
        <p:blipFill>
          <a:blip r:embed="rId4"/>
          <a:stretch>
            <a:fillRect/>
          </a:stretch>
        </p:blipFill>
        <p:spPr>
          <a:xfrm>
            <a:off x="577872" y="2671947"/>
            <a:ext cx="10727438" cy="2683823"/>
          </a:xfrm>
          <a:prstGeom prst="rect">
            <a:avLst/>
          </a:prstGeom>
        </p:spPr>
      </p:pic>
    </p:spTree>
    <p:extLst>
      <p:ext uri="{BB962C8B-B14F-4D97-AF65-F5344CB8AC3E}">
        <p14:creationId xmlns:p14="http://schemas.microsoft.com/office/powerpoint/2010/main" val="1356919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54095-0C20-43B7-6047-5E29F391B5F1}"/>
            </a:ext>
          </a:extLst>
        </p:cNvPr>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2D4944B9-DCBF-44A7-B8B7-A5B22D6698B2}"/>
              </a:ext>
            </a:extLst>
          </p:cNvPr>
          <p:cNvSpPr>
            <a:spLocks noGrp="1"/>
          </p:cNvSpPr>
          <p:nvPr>
            <p:ph type="sldNum" sz="quarter" idx="12"/>
          </p:nvPr>
        </p:nvSpPr>
        <p:spPr/>
        <p:txBody>
          <a:bodyPr/>
          <a:lstStyle/>
          <a:p>
            <a:fld id="{14F507C0-A2FF-4299-BAF9-E80DCBBD298B}" type="slidenum">
              <a:rPr lang="it-IT" smtClean="0"/>
              <a:t>7</a:t>
            </a:fld>
            <a:endParaRPr lang="it-IT"/>
          </a:p>
        </p:txBody>
      </p:sp>
      <p:sp>
        <p:nvSpPr>
          <p:cNvPr id="5" name="Segnaposto testo 4">
            <a:extLst>
              <a:ext uri="{FF2B5EF4-FFF2-40B4-BE49-F238E27FC236}">
                <a16:creationId xmlns:a16="http://schemas.microsoft.com/office/drawing/2014/main" id="{B09F1171-6C88-2C8C-FCE8-CC6815CD87F8}"/>
              </a:ext>
            </a:extLst>
          </p:cNvPr>
          <p:cNvSpPr>
            <a:spLocks noGrp="1"/>
          </p:cNvSpPr>
          <p:nvPr>
            <p:ph type="body" sz="quarter" idx="13"/>
          </p:nvPr>
        </p:nvSpPr>
        <p:spPr>
          <a:xfrm>
            <a:off x="369486" y="1335781"/>
            <a:ext cx="11453028" cy="4368800"/>
          </a:xfrm>
        </p:spPr>
        <p:txBody>
          <a:bodyPr>
            <a:normAutofit/>
          </a:bodyPr>
          <a:lstStyle/>
          <a:p>
            <a:pPr>
              <a:defRPr/>
            </a:pPr>
            <a:endParaRPr lang="it-IT" sz="2400" dirty="0">
              <a:solidFill>
                <a:schemeClr val="accent1">
                  <a:lumMod val="50000"/>
                </a:schemeClr>
              </a:solidFill>
              <a:latin typeface="+mn-lt"/>
              <a:cs typeface="Times New Roman" panose="02020603050405020304" pitchFamily="18" charset="0"/>
            </a:endParaRPr>
          </a:p>
          <a:p>
            <a:pPr marL="342900" indent="-342900">
              <a:buFont typeface="Wingdings" panose="05000000000000000000" pitchFamily="2" charset="2"/>
              <a:buChar char="ü"/>
              <a:defRPr/>
            </a:pPr>
            <a:r>
              <a:rPr lang="it-IT" sz="2800" i="1" dirty="0">
                <a:solidFill>
                  <a:schemeClr val="accent1">
                    <a:lumMod val="75000"/>
                  </a:schemeClr>
                </a:solidFill>
                <a:latin typeface="+mn-lt"/>
              </a:rPr>
              <a:t>«</a:t>
            </a:r>
            <a:r>
              <a:rPr lang="it-IT" sz="3200" i="1" dirty="0">
                <a:solidFill>
                  <a:schemeClr val="accent1">
                    <a:lumMod val="75000"/>
                  </a:schemeClr>
                </a:solidFill>
                <a:latin typeface="+mn-lt"/>
              </a:rPr>
              <a:t>Siamo tutti sulla stessa barca?» «Nuovi occhi per vedere la vita»</a:t>
            </a:r>
          </a:p>
          <a:p>
            <a:pPr marL="342900" indent="-342900">
              <a:buFont typeface="Wingdings" panose="05000000000000000000" pitchFamily="2" charset="2"/>
              <a:buChar char="ü"/>
              <a:defRPr/>
            </a:pPr>
            <a:r>
              <a:rPr lang="it-IT" sz="3200" i="1" dirty="0">
                <a:solidFill>
                  <a:schemeClr val="accent1">
                    <a:lumMod val="75000"/>
                  </a:schemeClr>
                </a:solidFill>
                <a:latin typeface="+mn-lt"/>
              </a:rPr>
              <a:t>Il senso del lavoro</a:t>
            </a:r>
          </a:p>
          <a:p>
            <a:pPr marL="342900" indent="-342900">
              <a:buFont typeface="Wingdings" panose="05000000000000000000" pitchFamily="2" charset="2"/>
              <a:buChar char="ü"/>
              <a:defRPr/>
            </a:pPr>
            <a:r>
              <a:rPr lang="it-IT" sz="3200" i="1" dirty="0">
                <a:solidFill>
                  <a:schemeClr val="accent1">
                    <a:lumMod val="75000"/>
                  </a:schemeClr>
                </a:solidFill>
                <a:latin typeface="+mn-lt"/>
              </a:rPr>
              <a:t>Il valore della famiglia</a:t>
            </a:r>
          </a:p>
          <a:p>
            <a:pPr marL="342900" indent="-342900">
              <a:buFont typeface="Wingdings" panose="05000000000000000000" pitchFamily="2" charset="2"/>
              <a:buChar char="ü"/>
              <a:defRPr/>
            </a:pPr>
            <a:r>
              <a:rPr lang="it-IT" sz="3200" i="1" dirty="0">
                <a:solidFill>
                  <a:schemeClr val="accent1">
                    <a:lumMod val="75000"/>
                  </a:schemeClr>
                </a:solidFill>
                <a:latin typeface="+mn-lt"/>
              </a:rPr>
              <a:t>L’impegno sociale</a:t>
            </a:r>
          </a:p>
          <a:p>
            <a:pPr>
              <a:defRPr/>
            </a:pPr>
            <a:br>
              <a:rPr lang="it-IT" sz="2800" i="1" dirty="0">
                <a:solidFill>
                  <a:schemeClr val="accent1">
                    <a:lumMod val="75000"/>
                  </a:schemeClr>
                </a:solidFill>
                <a:latin typeface="+mn-lt"/>
              </a:rPr>
            </a:br>
            <a:endParaRPr lang="it-IT" sz="2800" i="1" dirty="0">
              <a:solidFill>
                <a:schemeClr val="accent1">
                  <a:lumMod val="75000"/>
                </a:schemeClr>
              </a:solidFill>
              <a:latin typeface="+mn-lt"/>
            </a:endParaRPr>
          </a:p>
          <a:p>
            <a:pPr marL="342900" indent="-342900">
              <a:buFont typeface="Wingdings" panose="05000000000000000000" pitchFamily="2" charset="2"/>
              <a:buChar char="ü"/>
              <a:defRPr/>
            </a:pPr>
            <a:endParaRPr lang="it-IT" sz="28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marL="342900" indent="-342900">
              <a:buFont typeface="Wingdings" panose="05000000000000000000" pitchFamily="2" charset="2"/>
              <a:buChar char="ü"/>
              <a:defRPr/>
            </a:pPr>
            <a:endParaRPr lang="it-IT" sz="2400" i="1" dirty="0">
              <a:solidFill>
                <a:schemeClr val="accent1">
                  <a:lumMod val="75000"/>
                </a:schemeClr>
              </a:solidFill>
              <a:latin typeface="+mn-lt"/>
            </a:endParaRPr>
          </a:p>
          <a:p>
            <a:pPr>
              <a:defRPr/>
            </a:pPr>
            <a:endParaRPr lang="it-IT" dirty="0"/>
          </a:p>
        </p:txBody>
      </p:sp>
      <p:sp>
        <p:nvSpPr>
          <p:cNvPr id="6" name="Titolo 5">
            <a:extLst>
              <a:ext uri="{FF2B5EF4-FFF2-40B4-BE49-F238E27FC236}">
                <a16:creationId xmlns:a16="http://schemas.microsoft.com/office/drawing/2014/main" id="{0C9CE809-85F9-8B77-9E62-4299D8A1951C}"/>
              </a:ext>
            </a:extLst>
          </p:cNvPr>
          <p:cNvSpPr>
            <a:spLocks noGrp="1"/>
          </p:cNvSpPr>
          <p:nvPr>
            <p:ph type="title"/>
          </p:nvPr>
        </p:nvSpPr>
        <p:spPr>
          <a:xfrm>
            <a:off x="369486" y="899341"/>
            <a:ext cx="9568207" cy="743672"/>
          </a:xfrm>
        </p:spPr>
        <p:txBody>
          <a:bodyPr>
            <a:normAutofit fontScale="90000"/>
          </a:bodyPr>
          <a:lstStyle/>
          <a:p>
            <a:pPr algn="ctr"/>
            <a:r>
              <a:rPr lang="it-IT" sz="3200" b="1" dirty="0">
                <a:solidFill>
                  <a:srgbClr val="C00000"/>
                </a:solidFill>
                <a:latin typeface="+mn-lt"/>
              </a:rPr>
              <a:t>MILLENIALS : Ambivalenze o spinte contrastanti?</a:t>
            </a:r>
            <a:br>
              <a:rPr lang="it-IT" sz="3200" dirty="0">
                <a:solidFill>
                  <a:schemeClr val="accent1">
                    <a:lumMod val="50000"/>
                  </a:schemeClr>
                </a:solidFill>
                <a:latin typeface="+mn-lt"/>
                <a:cs typeface="Times New Roman" panose="02020603050405020304" pitchFamily="18" charset="0"/>
              </a:rPr>
            </a:br>
            <a:endParaRPr lang="it-IT" sz="3200" b="1" dirty="0">
              <a:solidFill>
                <a:srgbClr val="C00000"/>
              </a:solidFill>
              <a:latin typeface="+mn-lt"/>
            </a:endParaRPr>
          </a:p>
        </p:txBody>
      </p:sp>
      <p:pic>
        <p:nvPicPr>
          <p:cNvPr id="2" name="Immagine 1">
            <a:extLst>
              <a:ext uri="{FF2B5EF4-FFF2-40B4-BE49-F238E27FC236}">
                <a16:creationId xmlns:a16="http://schemas.microsoft.com/office/drawing/2014/main" id="{5E76E5A5-9BEE-A3E9-9EFB-92C6BEBFC07A}"/>
              </a:ext>
            </a:extLst>
          </p:cNvPr>
          <p:cNvPicPr>
            <a:picLocks noChangeAspect="1"/>
          </p:cNvPicPr>
          <p:nvPr/>
        </p:nvPicPr>
        <p:blipFill>
          <a:blip r:embed="rId2"/>
          <a:stretch>
            <a:fillRect/>
          </a:stretch>
        </p:blipFill>
        <p:spPr>
          <a:xfrm>
            <a:off x="403612" y="194134"/>
            <a:ext cx="1528414" cy="743672"/>
          </a:xfrm>
          <a:prstGeom prst="rect">
            <a:avLst/>
          </a:prstGeom>
        </p:spPr>
      </p:pic>
      <p:pic>
        <p:nvPicPr>
          <p:cNvPr id="3" name="Immagine 2" descr="Immagine che contiene testo&#10;&#10;Descrizione generata automaticamente">
            <a:extLst>
              <a:ext uri="{FF2B5EF4-FFF2-40B4-BE49-F238E27FC236}">
                <a16:creationId xmlns:a16="http://schemas.microsoft.com/office/drawing/2014/main" id="{130E9610-D00E-0033-2FD9-B09C624ED24E}"/>
              </a:ext>
            </a:extLst>
          </p:cNvPr>
          <p:cNvPicPr/>
          <p:nvPr/>
        </p:nvPicPr>
        <p:blipFill>
          <a:blip r:embed="rId3">
            <a:extLst>
              <a:ext uri="{28A0092B-C50C-407E-A947-70E740481C1C}">
                <a14:useLocalDpi xmlns:a14="http://schemas.microsoft.com/office/drawing/2010/main" val="0"/>
              </a:ext>
            </a:extLst>
          </a:blip>
          <a:stretch>
            <a:fillRect/>
          </a:stretch>
        </p:blipFill>
        <p:spPr>
          <a:xfrm>
            <a:off x="3305307" y="194134"/>
            <a:ext cx="2995132" cy="538480"/>
          </a:xfrm>
          <a:prstGeom prst="rect">
            <a:avLst/>
          </a:prstGeom>
        </p:spPr>
      </p:pic>
    </p:spTree>
    <p:extLst>
      <p:ext uri="{BB962C8B-B14F-4D97-AF65-F5344CB8AC3E}">
        <p14:creationId xmlns:p14="http://schemas.microsoft.com/office/powerpoint/2010/main" val="4089316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C6B68-0436-7D42-912D-A653B838088A}"/>
              </a:ext>
            </a:extLst>
          </p:cNvPr>
          <p:cNvSpPr>
            <a:spLocks noGrp="1"/>
          </p:cNvSpPr>
          <p:nvPr>
            <p:ph type="title"/>
          </p:nvPr>
        </p:nvSpPr>
        <p:spPr>
          <a:xfrm>
            <a:off x="219604" y="248616"/>
            <a:ext cx="10356154" cy="743672"/>
          </a:xfrm>
        </p:spPr>
        <p:txBody>
          <a:bodyPr>
            <a:noAutofit/>
          </a:bodyPr>
          <a:lstStyle/>
          <a:p>
            <a:r>
              <a:rPr lang="it-IT" sz="3200" b="1" dirty="0">
                <a:solidFill>
                  <a:srgbClr val="C00000"/>
                </a:solidFill>
                <a:latin typeface="+mn-lt"/>
              </a:rPr>
              <a:t>Partecipazione dei giovani è connotata dal desiderio di  …</a:t>
            </a:r>
            <a:br>
              <a:rPr lang="it-IT" sz="3200" b="1" dirty="0">
                <a:solidFill>
                  <a:srgbClr val="C00000"/>
                </a:solidFill>
                <a:latin typeface="+mn-lt"/>
              </a:rPr>
            </a:br>
            <a:endParaRPr lang="it-IT" sz="3200" b="1" dirty="0">
              <a:solidFill>
                <a:srgbClr val="C00000"/>
              </a:solidFill>
              <a:latin typeface="+mn-lt"/>
            </a:endParaRPr>
          </a:p>
        </p:txBody>
      </p:sp>
      <p:sp>
        <p:nvSpPr>
          <p:cNvPr id="5" name="CasellaDiTesto 4">
            <a:extLst>
              <a:ext uri="{FF2B5EF4-FFF2-40B4-BE49-F238E27FC236}">
                <a16:creationId xmlns:a16="http://schemas.microsoft.com/office/drawing/2014/main" id="{957A18C4-7837-7658-1F97-AA32BA284767}"/>
              </a:ext>
            </a:extLst>
          </p:cNvPr>
          <p:cNvSpPr txBox="1"/>
          <p:nvPr/>
        </p:nvSpPr>
        <p:spPr>
          <a:xfrm>
            <a:off x="219604" y="848290"/>
            <a:ext cx="11595407" cy="5575052"/>
          </a:xfrm>
          <a:prstGeom prst="rect">
            <a:avLst/>
          </a:prstGeom>
          <a:noFill/>
        </p:spPr>
        <p:txBody>
          <a:bodyPr wrap="square">
            <a:spAutoFit/>
          </a:bodyPr>
          <a:lstStyle/>
          <a:p>
            <a:pPr>
              <a:lnSpc>
                <a:spcPct val="150000"/>
              </a:lnSpc>
              <a:buFont typeface="Arial" charset="0"/>
              <a:buChar char="•"/>
              <a:defRPr/>
            </a:pPr>
            <a:r>
              <a:rPr lang="it-IT" altLang="it-IT" sz="2400" i="1" dirty="0">
                <a:solidFill>
                  <a:srgbClr val="C00000"/>
                </a:solidFill>
              </a:rPr>
              <a:t>Fare </a:t>
            </a:r>
            <a:r>
              <a:rPr lang="it-IT" altLang="it-IT" sz="2400" dirty="0">
                <a:solidFill>
                  <a:srgbClr val="C00000"/>
                </a:solidFill>
                <a:cs typeface="Times New Roman" panose="02020603050405020304" pitchFamily="18" charset="0"/>
              </a:rPr>
              <a:t>un’esperienza</a:t>
            </a:r>
            <a:r>
              <a:rPr lang="it-IT" altLang="it-IT" sz="2400" i="1" dirty="0">
                <a:solidFill>
                  <a:srgbClr val="C00000"/>
                </a:solidFill>
              </a:rPr>
              <a:t> autentica</a:t>
            </a:r>
            <a:r>
              <a:rPr lang="it-IT" altLang="it-IT" sz="2400" i="1" dirty="0">
                <a:solidFill>
                  <a:schemeClr val="accent1">
                    <a:lumMod val="50000"/>
                  </a:schemeClr>
                </a:solidFill>
              </a:rPr>
              <a:t>, </a:t>
            </a:r>
            <a:r>
              <a:rPr lang="it-IT" sz="2400" dirty="0">
                <a:solidFill>
                  <a:schemeClr val="accent1">
                    <a:lumMod val="50000"/>
                  </a:schemeClr>
                </a:solidFill>
                <a:ea typeface="Calibri" panose="020F0502020204030204" pitchFamily="34" charset="0"/>
                <a:cs typeface="Times New Roman" panose="02020603050405020304" pitchFamily="18" charset="0"/>
              </a:rPr>
              <a:t>ovvero come occasione per riflettere sul senso del vivere e del limite e per testimoniare valori che passano attraverso la solidarietà quali l’uguaglianza e la giustizia; </a:t>
            </a:r>
            <a:endParaRPr lang="it-IT" altLang="it-IT" sz="2400" i="1" dirty="0">
              <a:solidFill>
                <a:schemeClr val="accent1">
                  <a:lumMod val="50000"/>
                </a:schemeClr>
              </a:solidFill>
            </a:endParaRPr>
          </a:p>
          <a:p>
            <a:pPr>
              <a:lnSpc>
                <a:spcPct val="150000"/>
              </a:lnSpc>
              <a:buFont typeface="Arial" charset="0"/>
              <a:buChar char="•"/>
              <a:defRPr/>
            </a:pPr>
            <a:r>
              <a:rPr lang="it-IT" sz="2400" dirty="0">
                <a:solidFill>
                  <a:schemeClr val="accent1">
                    <a:lumMod val="50000"/>
                  </a:schemeClr>
                </a:solidFill>
                <a:ea typeface="Calibri" panose="020F0502020204030204" pitchFamily="34" charset="0"/>
                <a:cs typeface="Times New Roman" panose="02020603050405020304" pitchFamily="18" charset="0"/>
              </a:rPr>
              <a:t>L’azione offre la possibilità di condividere esperienze e legami e quindi aumentare il senso di </a:t>
            </a:r>
            <a:r>
              <a:rPr lang="it-IT" sz="2400" i="1" dirty="0">
                <a:solidFill>
                  <a:srgbClr val="C00000"/>
                </a:solidFill>
                <a:ea typeface="Calibri" panose="020F0502020204030204" pitchFamily="34" charset="0"/>
                <a:cs typeface="Times New Roman" panose="02020603050405020304" pitchFamily="18" charset="0"/>
              </a:rPr>
              <a:t>appartenenza connessa </a:t>
            </a:r>
            <a:r>
              <a:rPr lang="it-IT" sz="2400" dirty="0">
                <a:solidFill>
                  <a:srgbClr val="C00000"/>
                </a:solidFill>
                <a:ea typeface="Calibri" panose="020F0502020204030204" pitchFamily="34" charset="0"/>
                <a:cs typeface="Times New Roman" panose="02020603050405020304" pitchFamily="18" charset="0"/>
              </a:rPr>
              <a:t> alla </a:t>
            </a:r>
            <a:r>
              <a:rPr lang="it-IT" sz="2400" i="1" dirty="0">
                <a:solidFill>
                  <a:srgbClr val="C00000"/>
                </a:solidFill>
                <a:ea typeface="Calibri" panose="020F0502020204030204" pitchFamily="34" charset="0"/>
                <a:cs typeface="Times New Roman" panose="02020603050405020304" pitchFamily="18" charset="0"/>
              </a:rPr>
              <a:t>dimensione comunitaria</a:t>
            </a:r>
          </a:p>
          <a:p>
            <a:pPr>
              <a:lnSpc>
                <a:spcPct val="150000"/>
              </a:lnSpc>
              <a:buFont typeface="Arial" charset="0"/>
              <a:buChar char="•"/>
              <a:defRPr/>
            </a:pPr>
            <a:r>
              <a:rPr lang="it-IT" altLang="it-IT" sz="2400" i="1" dirty="0">
                <a:solidFill>
                  <a:srgbClr val="C00000"/>
                </a:solidFill>
              </a:rPr>
              <a:t>Avere voce ed essere riconosciuti </a:t>
            </a:r>
            <a:r>
              <a:rPr lang="it-IT" altLang="it-IT" sz="2400" i="1" dirty="0">
                <a:solidFill>
                  <a:schemeClr val="accent1">
                    <a:lumMod val="50000"/>
                  </a:schemeClr>
                </a:solidFill>
              </a:rPr>
              <a:t>(come risorse), visibili</a:t>
            </a:r>
          </a:p>
          <a:p>
            <a:pPr eaLnBrk="1" hangingPunct="1">
              <a:lnSpc>
                <a:spcPct val="150000"/>
              </a:lnSpc>
              <a:buFont typeface="Arial" charset="0"/>
              <a:buChar char="•"/>
              <a:defRPr/>
            </a:pPr>
            <a:r>
              <a:rPr lang="it-IT" altLang="it-IT" sz="2400" i="1" dirty="0">
                <a:solidFill>
                  <a:srgbClr val="C00000"/>
                </a:solidFill>
              </a:rPr>
              <a:t>Concretezza dell’azione e verifica </a:t>
            </a:r>
            <a:r>
              <a:rPr lang="it-IT" altLang="it-IT" sz="2400" i="1" dirty="0">
                <a:solidFill>
                  <a:schemeClr val="accent1">
                    <a:lumMod val="50000"/>
                  </a:schemeClr>
                </a:solidFill>
              </a:rPr>
              <a:t>del cambiamento prodotto in tempi «relativamente brevi»</a:t>
            </a:r>
            <a:endParaRPr lang="it-IT" altLang="it-IT" sz="2400" dirty="0">
              <a:solidFill>
                <a:schemeClr val="accent1">
                  <a:lumMod val="50000"/>
                </a:schemeClr>
              </a:solidFill>
            </a:endParaRPr>
          </a:p>
          <a:p>
            <a:pPr eaLnBrk="1" hangingPunct="1">
              <a:lnSpc>
                <a:spcPct val="150000"/>
              </a:lnSpc>
              <a:buFont typeface="Arial" charset="0"/>
              <a:buChar char="•"/>
              <a:defRPr/>
            </a:pPr>
            <a:r>
              <a:rPr lang="it-IT" altLang="it-IT" sz="2400" dirty="0">
                <a:solidFill>
                  <a:schemeClr val="accent1">
                    <a:lumMod val="50000"/>
                  </a:schemeClr>
                </a:solidFill>
              </a:rPr>
              <a:t> </a:t>
            </a:r>
            <a:r>
              <a:rPr lang="it-IT" altLang="it-IT" sz="2400" i="1" dirty="0">
                <a:solidFill>
                  <a:srgbClr val="C00000"/>
                </a:solidFill>
              </a:rPr>
              <a:t>Fare esperienza di un bene comune e contribuire alla sua costruzione</a:t>
            </a:r>
          </a:p>
          <a:p>
            <a:pPr eaLnBrk="1" hangingPunct="1">
              <a:lnSpc>
                <a:spcPct val="150000"/>
              </a:lnSpc>
              <a:buFont typeface="Arial" charset="0"/>
              <a:buChar char="•"/>
              <a:defRPr/>
            </a:pPr>
            <a:r>
              <a:rPr lang="it-IT" altLang="it-IT" sz="2400" i="1" dirty="0">
                <a:solidFill>
                  <a:srgbClr val="C00000"/>
                </a:solidFill>
              </a:rPr>
              <a:t>Trasformare la realtà e promuovere giustizia sociale</a:t>
            </a:r>
          </a:p>
          <a:p>
            <a:pPr eaLnBrk="1" hangingPunct="1">
              <a:lnSpc>
                <a:spcPct val="150000"/>
              </a:lnSpc>
              <a:buFont typeface="Arial" charset="0"/>
              <a:buChar char="•"/>
              <a:defRPr/>
            </a:pPr>
            <a:r>
              <a:rPr lang="it-IT" altLang="it-IT" sz="2400" i="1" dirty="0">
                <a:solidFill>
                  <a:srgbClr val="C00000"/>
                </a:solidFill>
              </a:rPr>
              <a:t>Testimoniare valori (attraverso l’impegno per un tema)</a:t>
            </a:r>
          </a:p>
        </p:txBody>
      </p:sp>
    </p:spTree>
    <p:extLst>
      <p:ext uri="{BB962C8B-B14F-4D97-AF65-F5344CB8AC3E}">
        <p14:creationId xmlns:p14="http://schemas.microsoft.com/office/powerpoint/2010/main" val="175753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1A125-5002-9C8A-2CD0-BB005A07E3D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1C6135B-6B1B-FD20-D675-932311778D84}"/>
              </a:ext>
            </a:extLst>
          </p:cNvPr>
          <p:cNvSpPr>
            <a:spLocks noGrp="1"/>
          </p:cNvSpPr>
          <p:nvPr>
            <p:ph type="title"/>
          </p:nvPr>
        </p:nvSpPr>
        <p:spPr/>
        <p:txBody>
          <a:bodyPr>
            <a:noAutofit/>
          </a:bodyPr>
          <a:lstStyle/>
          <a:p>
            <a:r>
              <a:rPr lang="it-IT" sz="3200" b="1" dirty="0">
                <a:solidFill>
                  <a:srgbClr val="C00000"/>
                </a:solidFill>
                <a:latin typeface="+mn-lt"/>
              </a:rPr>
              <a:t>Partecipazione dei giovani è connotata da …</a:t>
            </a:r>
            <a:br>
              <a:rPr lang="it-IT" sz="3200" b="1" dirty="0">
                <a:solidFill>
                  <a:srgbClr val="C00000"/>
                </a:solidFill>
                <a:latin typeface="+mn-lt"/>
              </a:rPr>
            </a:br>
            <a:endParaRPr lang="it-IT" sz="3200" b="1" dirty="0">
              <a:solidFill>
                <a:srgbClr val="C00000"/>
              </a:solidFill>
              <a:latin typeface="+mn-lt"/>
            </a:endParaRPr>
          </a:p>
        </p:txBody>
      </p:sp>
      <p:sp>
        <p:nvSpPr>
          <p:cNvPr id="5" name="CasellaDiTesto 4">
            <a:extLst>
              <a:ext uri="{FF2B5EF4-FFF2-40B4-BE49-F238E27FC236}">
                <a16:creationId xmlns:a16="http://schemas.microsoft.com/office/drawing/2014/main" id="{0D106FD1-44CE-014A-FF9F-1BC56F7506E1}"/>
              </a:ext>
            </a:extLst>
          </p:cNvPr>
          <p:cNvSpPr txBox="1"/>
          <p:nvPr/>
        </p:nvSpPr>
        <p:spPr>
          <a:xfrm>
            <a:off x="544457" y="1004320"/>
            <a:ext cx="10932534" cy="4374724"/>
          </a:xfrm>
          <a:prstGeom prst="rect">
            <a:avLst/>
          </a:prstGeom>
          <a:noFill/>
        </p:spPr>
        <p:txBody>
          <a:bodyPr wrap="square">
            <a:spAutoFit/>
          </a:bodyPr>
          <a:lstStyle/>
          <a:p>
            <a:pPr eaLnBrk="1" hangingPunct="1">
              <a:lnSpc>
                <a:spcPct val="150000"/>
              </a:lnSpc>
              <a:defRPr/>
            </a:pPr>
            <a:endParaRPr lang="it-IT" altLang="it-IT" sz="2000" dirty="0">
              <a:cs typeface="Times New Roman" panose="02020603050405020304" pitchFamily="18" charset="0"/>
            </a:endParaRPr>
          </a:p>
          <a:p>
            <a:pPr algn="just" eaLnBrk="1" hangingPunct="1">
              <a:lnSpc>
                <a:spcPct val="150000"/>
              </a:lnSpc>
              <a:buFont typeface="Arial" charset="0"/>
              <a:buChar char="•"/>
              <a:defRPr/>
            </a:pPr>
            <a:endParaRPr lang="it-IT" altLang="it-IT" sz="2400" dirty="0">
              <a:solidFill>
                <a:schemeClr val="accent1">
                  <a:lumMod val="50000"/>
                </a:schemeClr>
              </a:solidFill>
              <a:cs typeface="Times New Roman" panose="02020603050405020304" pitchFamily="18" charset="0"/>
            </a:endParaRPr>
          </a:p>
          <a:p>
            <a:pPr algn="just">
              <a:lnSpc>
                <a:spcPct val="150000"/>
              </a:lnSpc>
              <a:buFont typeface="Arial" charset="0"/>
              <a:buChar char="•"/>
              <a:defRPr/>
            </a:pPr>
            <a:r>
              <a:rPr lang="it-IT" altLang="it-IT" sz="2400" i="1" dirty="0">
                <a:solidFill>
                  <a:schemeClr val="accent1">
                    <a:lumMod val="50000"/>
                  </a:schemeClr>
                </a:solidFill>
              </a:rPr>
              <a:t>Acquisizione di competenze</a:t>
            </a:r>
          </a:p>
          <a:p>
            <a:pPr algn="just" eaLnBrk="1" hangingPunct="1">
              <a:lnSpc>
                <a:spcPct val="150000"/>
              </a:lnSpc>
              <a:buFont typeface="Arial" charset="0"/>
              <a:buChar char="•"/>
              <a:defRPr/>
            </a:pPr>
            <a:r>
              <a:rPr lang="it-IT" altLang="it-IT" sz="2400" dirty="0">
                <a:solidFill>
                  <a:schemeClr val="accent1">
                    <a:lumMod val="50000"/>
                  </a:schemeClr>
                </a:solidFill>
                <a:cs typeface="Times New Roman" panose="02020603050405020304" pitchFamily="18" charset="0"/>
              </a:rPr>
              <a:t>Valore  attribuito alle relazioni, specie quelle </a:t>
            </a:r>
            <a:r>
              <a:rPr lang="it-IT" altLang="it-IT" sz="2400" i="1" dirty="0">
                <a:solidFill>
                  <a:srgbClr val="C00000"/>
                </a:solidFill>
                <a:cs typeface="Times New Roman" panose="02020603050405020304" pitchFamily="18" charset="0"/>
              </a:rPr>
              <a:t>intergenerazionali</a:t>
            </a:r>
          </a:p>
          <a:p>
            <a:pPr algn="just" eaLnBrk="1" hangingPunct="1">
              <a:lnSpc>
                <a:spcPct val="150000"/>
              </a:lnSpc>
              <a:buFont typeface="Arial" charset="0"/>
              <a:buChar char="•"/>
              <a:defRPr/>
            </a:pPr>
            <a:r>
              <a:rPr lang="it-IT" altLang="it-IT" sz="2400" dirty="0">
                <a:solidFill>
                  <a:schemeClr val="accent1">
                    <a:lumMod val="50000"/>
                  </a:schemeClr>
                </a:solidFill>
                <a:cs typeface="Times New Roman" panose="02020603050405020304" pitchFamily="18" charset="0"/>
              </a:rPr>
              <a:t> Ricerca di </a:t>
            </a:r>
            <a:r>
              <a:rPr lang="it-IT" altLang="it-IT" sz="2400" i="1" dirty="0">
                <a:solidFill>
                  <a:srgbClr val="C00000"/>
                </a:solidFill>
                <a:cs typeface="Times New Roman" panose="02020603050405020304" pitchFamily="18" charset="0"/>
              </a:rPr>
              <a:t>luoghi/associazioni </a:t>
            </a:r>
            <a:r>
              <a:rPr lang="it-IT" altLang="it-IT" sz="2400" dirty="0">
                <a:solidFill>
                  <a:schemeClr val="accent1">
                    <a:lumMod val="50000"/>
                  </a:schemeClr>
                </a:solidFill>
                <a:cs typeface="Times New Roman" panose="02020603050405020304" pitchFamily="18" charset="0"/>
              </a:rPr>
              <a:t>che sostengano/promuovano processi di attribuzione di </a:t>
            </a:r>
            <a:r>
              <a:rPr lang="it-IT" altLang="it-IT" sz="2400" i="1" dirty="0">
                <a:solidFill>
                  <a:schemeClr val="accent1">
                    <a:lumMod val="50000"/>
                  </a:schemeClr>
                </a:solidFill>
                <a:cs typeface="Times New Roman" panose="02020603050405020304" pitchFamily="18" charset="0"/>
              </a:rPr>
              <a:t>senso, scambio-reciprocità</a:t>
            </a:r>
            <a:r>
              <a:rPr lang="it-IT" altLang="it-IT" sz="2400" dirty="0">
                <a:solidFill>
                  <a:schemeClr val="accent1">
                    <a:lumMod val="50000"/>
                  </a:schemeClr>
                </a:solidFill>
                <a:cs typeface="Times New Roman" panose="02020603050405020304" pitchFamily="18" charset="0"/>
              </a:rPr>
              <a:t>, sostegno alla costruzione dei processi di identità con «</a:t>
            </a:r>
            <a:r>
              <a:rPr lang="it-IT" altLang="it-IT" sz="2400" i="1" dirty="0">
                <a:solidFill>
                  <a:schemeClr val="accent1">
                    <a:lumMod val="50000"/>
                  </a:schemeClr>
                </a:solidFill>
                <a:cs typeface="Times New Roman" panose="02020603050405020304" pitchFamily="18" charset="0"/>
              </a:rPr>
              <a:t>leggerezza»; associazioni come </a:t>
            </a:r>
            <a:r>
              <a:rPr lang="it-IT" altLang="it-IT" sz="2400" i="1" dirty="0">
                <a:solidFill>
                  <a:srgbClr val="C00000"/>
                </a:solidFill>
                <a:cs typeface="Times New Roman" panose="02020603050405020304" pitchFamily="18" charset="0"/>
              </a:rPr>
              <a:t>corpi intermedi</a:t>
            </a:r>
          </a:p>
          <a:p>
            <a:pPr eaLnBrk="1" hangingPunct="1">
              <a:lnSpc>
                <a:spcPct val="150000"/>
              </a:lnSpc>
              <a:buFont typeface="Arial" charset="0"/>
              <a:buChar char="•"/>
              <a:defRPr/>
            </a:pPr>
            <a:r>
              <a:rPr lang="it-IT" altLang="it-IT" sz="2400" dirty="0">
                <a:solidFill>
                  <a:schemeClr val="accent1">
                    <a:lumMod val="50000"/>
                  </a:schemeClr>
                </a:solidFill>
                <a:cs typeface="Times New Roman" panose="02020603050405020304" pitchFamily="18" charset="0"/>
              </a:rPr>
              <a:t>Appartenenza </a:t>
            </a:r>
            <a:r>
              <a:rPr lang="it-IT" altLang="it-IT" sz="2400" i="1" dirty="0">
                <a:solidFill>
                  <a:srgbClr val="C00000"/>
                </a:solidFill>
                <a:cs typeface="Times New Roman" panose="02020603050405020304" pitchFamily="18" charset="0"/>
              </a:rPr>
              <a:t>ai luoghi, come ricerca di radici</a:t>
            </a:r>
          </a:p>
        </p:txBody>
      </p:sp>
    </p:spTree>
    <p:extLst>
      <p:ext uri="{BB962C8B-B14F-4D97-AF65-F5344CB8AC3E}">
        <p14:creationId xmlns:p14="http://schemas.microsoft.com/office/powerpoint/2010/main" val="1464453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ver">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786</Words>
  <Application>Microsoft Office PowerPoint</Application>
  <PresentationFormat>Widescreen</PresentationFormat>
  <Paragraphs>93</Paragraphs>
  <Slides>12</Slides>
  <Notes>4</Notes>
  <HiddenSlides>0</HiddenSlides>
  <MMClips>0</MMClips>
  <ScaleCrop>false</ScaleCrop>
  <HeadingPairs>
    <vt:vector size="6" baseType="variant">
      <vt:variant>
        <vt:lpstr>Caratteri utilizzati</vt:lpstr>
      </vt:variant>
      <vt:variant>
        <vt:i4>7</vt:i4>
      </vt:variant>
      <vt:variant>
        <vt:lpstr>Tema</vt:lpstr>
      </vt:variant>
      <vt:variant>
        <vt:i4>2</vt:i4>
      </vt:variant>
      <vt:variant>
        <vt:lpstr>Titoli diapositive</vt:lpstr>
      </vt:variant>
      <vt:variant>
        <vt:i4>12</vt:i4>
      </vt:variant>
    </vt:vector>
  </HeadingPairs>
  <TitlesOfParts>
    <vt:vector size="21" baseType="lpstr">
      <vt:lpstr>Arial</vt:lpstr>
      <vt:lpstr>Calibri</vt:lpstr>
      <vt:lpstr>Corbel</vt:lpstr>
      <vt:lpstr>Georgia</vt:lpstr>
      <vt:lpstr>Rubik</vt:lpstr>
      <vt:lpstr>Times New Roman</vt:lpstr>
      <vt:lpstr>Wingdings</vt:lpstr>
      <vt:lpstr>Cover</vt:lpstr>
      <vt:lpstr>Personalizza struttura</vt:lpstr>
      <vt:lpstr>Presentazione standard di PowerPoint</vt:lpstr>
      <vt:lpstr>La narrativa dominante su  adolescenti e giovani…</vt:lpstr>
      <vt:lpstr>Generazione Z: Società iperprestativa ed emergenza emotiva </vt:lpstr>
      <vt:lpstr>Generazione Z: Società iperprestativa ed emergenza emotiva </vt:lpstr>
      <vt:lpstr>Generazione Z: Società iperprestativa ed emergenza emotiva </vt:lpstr>
      <vt:lpstr>Generazione Z: Società iperprestativa ed emergenza emotiva </vt:lpstr>
      <vt:lpstr>MILLENIALS : Ambivalenze o spinte contrastanti? </vt:lpstr>
      <vt:lpstr>Partecipazione dei giovani è connotata dal desiderio di  … </vt:lpstr>
      <vt:lpstr>Partecipazione dei giovani è connotata da … </vt:lpstr>
      <vt:lpstr>Partecipazione dei giovani è connotata da … </vt:lpstr>
      <vt:lpstr>Cosa fare?</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Giovani e partecipazione</dc:title>
  <dc:creator>elena</dc:creator>
  <cp:lastModifiedBy>Marta Elena</cp:lastModifiedBy>
  <cp:revision>47</cp:revision>
  <cp:lastPrinted>2025-02-09T16:13:39Z</cp:lastPrinted>
  <dcterms:modified xsi:type="dcterms:W3CDTF">2025-02-09T16:17:33Z</dcterms:modified>
</cp:coreProperties>
</file>