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65" r:id="rId4"/>
    <p:sldId id="261" r:id="rId5"/>
    <p:sldId id="262" r:id="rId6"/>
    <p:sldId id="263" r:id="rId7"/>
    <p:sldId id="267" r:id="rId8"/>
    <p:sldId id="268" r:id="rId9"/>
    <p:sldId id="290" r:id="rId10"/>
    <p:sldId id="291" r:id="rId11"/>
    <p:sldId id="292" r:id="rId12"/>
    <p:sldId id="286" r:id="rId13"/>
    <p:sldId id="293" r:id="rId14"/>
    <p:sldId id="269" r:id="rId15"/>
    <p:sldId id="272" r:id="rId16"/>
    <p:sldId id="280" r:id="rId17"/>
    <p:sldId id="294" r:id="rId18"/>
    <p:sldId id="273" r:id="rId19"/>
    <p:sldId id="274" r:id="rId20"/>
    <p:sldId id="278" r:id="rId21"/>
    <p:sldId id="279" r:id="rId22"/>
    <p:sldId id="281" r:id="rId23"/>
    <p:sldId id="282" r:id="rId24"/>
    <p:sldId id="283" r:id="rId25"/>
    <p:sldId id="284" r:id="rId26"/>
    <p:sldId id="285" r:id="rId27"/>
    <p:sldId id="287" r:id="rId28"/>
    <p:sldId id="270" r:id="rId29"/>
    <p:sldId id="271" r:id="rId30"/>
    <p:sldId id="288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34"/>
    <p:restoredTop sz="86371"/>
  </p:normalViewPr>
  <p:slideViewPr>
    <p:cSldViewPr snapToGrid="0">
      <p:cViewPr>
        <p:scale>
          <a:sx n="90" d="100"/>
          <a:sy n="90" d="100"/>
        </p:scale>
        <p:origin x="344" y="336"/>
      </p:cViewPr>
      <p:guideLst/>
    </p:cSldViewPr>
  </p:slideViewPr>
  <p:outlineViewPr>
    <p:cViewPr>
      <p:scale>
        <a:sx n="33" d="100"/>
        <a:sy n="33" d="100"/>
      </p:scale>
      <p:origin x="0" y="-1070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7A5AE4-DF27-4D81-BE78-859DC2D66371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B57DB7C-8B77-4EE2-ACF1-0896631866CB}">
      <dgm:prSet/>
      <dgm:spPr/>
      <dgm:t>
        <a:bodyPr/>
        <a:lstStyle/>
        <a:p>
          <a:r>
            <a:rPr lang="en-GB" dirty="0" err="1"/>
            <a:t>Abbandono</a:t>
          </a:r>
          <a:r>
            <a:rPr lang="en-GB" dirty="0"/>
            <a:t> </a:t>
          </a:r>
          <a:r>
            <a:rPr lang="en-GB" dirty="0" err="1"/>
            <a:t>scolastico</a:t>
          </a:r>
          <a:r>
            <a:rPr lang="en-GB" dirty="0"/>
            <a:t>/</a:t>
          </a:r>
          <a:r>
            <a:rPr lang="en-GB" dirty="0" err="1"/>
            <a:t>dispersione</a:t>
          </a:r>
          <a:r>
            <a:rPr lang="en-GB" dirty="0"/>
            <a:t> </a:t>
          </a:r>
          <a:r>
            <a:rPr lang="en-GB" dirty="0" err="1"/>
            <a:t>scolastica</a:t>
          </a:r>
          <a:endParaRPr lang="en-US" dirty="0"/>
        </a:p>
      </dgm:t>
    </dgm:pt>
    <dgm:pt modelId="{C9C41B5C-2C27-4A50-93A5-3B8ACCCA06F6}" type="parTrans" cxnId="{7510F92C-39F2-4437-BF83-1459BE57A8C0}">
      <dgm:prSet/>
      <dgm:spPr/>
      <dgm:t>
        <a:bodyPr/>
        <a:lstStyle/>
        <a:p>
          <a:endParaRPr lang="en-US"/>
        </a:p>
      </dgm:t>
    </dgm:pt>
    <dgm:pt modelId="{96881F9D-2AB2-4055-A01F-CF7F5E6CFCE3}" type="sibTrans" cxnId="{7510F92C-39F2-4437-BF83-1459BE57A8C0}">
      <dgm:prSet/>
      <dgm:spPr/>
      <dgm:t>
        <a:bodyPr/>
        <a:lstStyle/>
        <a:p>
          <a:endParaRPr lang="en-US"/>
        </a:p>
      </dgm:t>
    </dgm:pt>
    <dgm:pt modelId="{40064AEA-7DCB-45B6-8EA5-288F8E015DC6}">
      <dgm:prSet/>
      <dgm:spPr/>
      <dgm:t>
        <a:bodyPr/>
        <a:lstStyle/>
        <a:p>
          <a:r>
            <a:rPr lang="en-GB"/>
            <a:t>L’abbandono scolastico è un fenomeno complesso ed articolato che appare causato da una serie di fattori, tra cui la situazione socio-economica della persona, il background formativo della famiglia, i fattori di attrazione del mercato del lavoro, il rapporto con la scuola e i con i programmi educativi offerti, le caratteristiche individuali e caratteriali della persona.</a:t>
          </a:r>
          <a:endParaRPr lang="en-US"/>
        </a:p>
      </dgm:t>
    </dgm:pt>
    <dgm:pt modelId="{352CF5F6-66B6-408B-B497-435F99E3692C}" type="parTrans" cxnId="{B96A1FB0-D53E-4AB1-B10E-B7F101DFC445}">
      <dgm:prSet/>
      <dgm:spPr/>
      <dgm:t>
        <a:bodyPr/>
        <a:lstStyle/>
        <a:p>
          <a:endParaRPr lang="en-US"/>
        </a:p>
      </dgm:t>
    </dgm:pt>
    <dgm:pt modelId="{6EA2AF52-716D-4E33-8D43-4816CDC6FD9B}" type="sibTrans" cxnId="{B96A1FB0-D53E-4AB1-B10E-B7F101DFC445}">
      <dgm:prSet/>
      <dgm:spPr/>
      <dgm:t>
        <a:bodyPr/>
        <a:lstStyle/>
        <a:p>
          <a:endParaRPr lang="en-US"/>
        </a:p>
      </dgm:t>
    </dgm:pt>
    <dgm:pt modelId="{FE1A9BEC-75E3-B149-9F14-6DD40AB8C147}" type="pres">
      <dgm:prSet presAssocID="{2F7A5AE4-DF27-4D81-BE78-859DC2D66371}" presName="Name0" presStyleCnt="0">
        <dgm:presLayoutVars>
          <dgm:dir/>
          <dgm:animLvl val="lvl"/>
          <dgm:resizeHandles val="exact"/>
        </dgm:presLayoutVars>
      </dgm:prSet>
      <dgm:spPr/>
    </dgm:pt>
    <dgm:pt modelId="{1C1C7D96-3FDE-CE4C-8119-912CD5CE24A6}" type="pres">
      <dgm:prSet presAssocID="{1B57DB7C-8B77-4EE2-ACF1-0896631866CB}" presName="boxAndChildren" presStyleCnt="0"/>
      <dgm:spPr/>
    </dgm:pt>
    <dgm:pt modelId="{E955BCA8-A770-2A47-8193-B77675811DFC}" type="pres">
      <dgm:prSet presAssocID="{1B57DB7C-8B77-4EE2-ACF1-0896631866CB}" presName="parentTextBox" presStyleLbl="node1" presStyleIdx="0" presStyleCnt="1"/>
      <dgm:spPr/>
    </dgm:pt>
    <dgm:pt modelId="{3499FCD6-1584-9340-A952-B01F7F60B3A9}" type="pres">
      <dgm:prSet presAssocID="{1B57DB7C-8B77-4EE2-ACF1-0896631866CB}" presName="entireBox" presStyleLbl="node1" presStyleIdx="0" presStyleCnt="1" custLinFactNeighborX="331" custLinFactNeighborY="12883"/>
      <dgm:spPr/>
    </dgm:pt>
    <dgm:pt modelId="{44AB8179-E4AE-C043-8CEF-9D2AEBED92C5}" type="pres">
      <dgm:prSet presAssocID="{1B57DB7C-8B77-4EE2-ACF1-0896631866CB}" presName="descendantBox" presStyleCnt="0"/>
      <dgm:spPr/>
    </dgm:pt>
    <dgm:pt modelId="{D6A17251-4AEB-1743-9B7D-28F7A5593FF5}" type="pres">
      <dgm:prSet presAssocID="{40064AEA-7DCB-45B6-8EA5-288F8E015DC6}" presName="childTextBox" presStyleLbl="fgAccFollowNode1" presStyleIdx="0" presStyleCnt="1">
        <dgm:presLayoutVars>
          <dgm:bulletEnabled val="1"/>
        </dgm:presLayoutVars>
      </dgm:prSet>
      <dgm:spPr/>
    </dgm:pt>
  </dgm:ptLst>
  <dgm:cxnLst>
    <dgm:cxn modelId="{CB86290B-A07E-EF44-AF7F-E163D8342540}" type="presOf" srcId="{1B57DB7C-8B77-4EE2-ACF1-0896631866CB}" destId="{3499FCD6-1584-9340-A952-B01F7F60B3A9}" srcOrd="1" destOrd="0" presId="urn:microsoft.com/office/officeart/2005/8/layout/process4"/>
    <dgm:cxn modelId="{7510F92C-39F2-4437-BF83-1459BE57A8C0}" srcId="{2F7A5AE4-DF27-4D81-BE78-859DC2D66371}" destId="{1B57DB7C-8B77-4EE2-ACF1-0896631866CB}" srcOrd="0" destOrd="0" parTransId="{C9C41B5C-2C27-4A50-93A5-3B8ACCCA06F6}" sibTransId="{96881F9D-2AB2-4055-A01F-CF7F5E6CFCE3}"/>
    <dgm:cxn modelId="{6E3CCB2D-B749-2642-A51D-EF073749E55C}" type="presOf" srcId="{40064AEA-7DCB-45B6-8EA5-288F8E015DC6}" destId="{D6A17251-4AEB-1743-9B7D-28F7A5593FF5}" srcOrd="0" destOrd="0" presId="urn:microsoft.com/office/officeart/2005/8/layout/process4"/>
    <dgm:cxn modelId="{B96A1FB0-D53E-4AB1-B10E-B7F101DFC445}" srcId="{1B57DB7C-8B77-4EE2-ACF1-0896631866CB}" destId="{40064AEA-7DCB-45B6-8EA5-288F8E015DC6}" srcOrd="0" destOrd="0" parTransId="{352CF5F6-66B6-408B-B497-435F99E3692C}" sibTransId="{6EA2AF52-716D-4E33-8D43-4816CDC6FD9B}"/>
    <dgm:cxn modelId="{4C6CA7B8-D04B-1344-A262-6575055177B3}" type="presOf" srcId="{1B57DB7C-8B77-4EE2-ACF1-0896631866CB}" destId="{E955BCA8-A770-2A47-8193-B77675811DFC}" srcOrd="0" destOrd="0" presId="urn:microsoft.com/office/officeart/2005/8/layout/process4"/>
    <dgm:cxn modelId="{F5D31EC9-962D-BE4E-BB3B-33BD0AE4A280}" type="presOf" srcId="{2F7A5AE4-DF27-4D81-BE78-859DC2D66371}" destId="{FE1A9BEC-75E3-B149-9F14-6DD40AB8C147}" srcOrd="0" destOrd="0" presId="urn:microsoft.com/office/officeart/2005/8/layout/process4"/>
    <dgm:cxn modelId="{66380810-D873-4949-9F3B-3DAE108F9147}" type="presParOf" srcId="{FE1A9BEC-75E3-B149-9F14-6DD40AB8C147}" destId="{1C1C7D96-3FDE-CE4C-8119-912CD5CE24A6}" srcOrd="0" destOrd="0" presId="urn:microsoft.com/office/officeart/2005/8/layout/process4"/>
    <dgm:cxn modelId="{9D3D6938-CFED-CF4B-B659-A3026F37D267}" type="presParOf" srcId="{1C1C7D96-3FDE-CE4C-8119-912CD5CE24A6}" destId="{E955BCA8-A770-2A47-8193-B77675811DFC}" srcOrd="0" destOrd="0" presId="urn:microsoft.com/office/officeart/2005/8/layout/process4"/>
    <dgm:cxn modelId="{084AC22A-CED3-E247-A855-01E55532102E}" type="presParOf" srcId="{1C1C7D96-3FDE-CE4C-8119-912CD5CE24A6}" destId="{3499FCD6-1584-9340-A952-B01F7F60B3A9}" srcOrd="1" destOrd="0" presId="urn:microsoft.com/office/officeart/2005/8/layout/process4"/>
    <dgm:cxn modelId="{7518FAB4-FDFE-A249-B0FB-001E4A05975F}" type="presParOf" srcId="{1C1C7D96-3FDE-CE4C-8119-912CD5CE24A6}" destId="{44AB8179-E4AE-C043-8CEF-9D2AEBED92C5}" srcOrd="2" destOrd="0" presId="urn:microsoft.com/office/officeart/2005/8/layout/process4"/>
    <dgm:cxn modelId="{09727F4B-2362-0C4B-832B-2C586C44CD1D}" type="presParOf" srcId="{44AB8179-E4AE-C043-8CEF-9D2AEBED92C5}" destId="{D6A17251-4AEB-1743-9B7D-28F7A5593FF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7DA802-458A-4CB5-8DD6-46C90CF48F1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9D5E9F9-069A-4A21-A7BC-7380FA38D8C9}">
      <dgm:prSet/>
      <dgm:spPr/>
      <dgm:t>
        <a:bodyPr/>
        <a:lstStyle/>
        <a:p>
          <a:r>
            <a:rPr lang="en-US"/>
            <a:t>Programmazione Condivisa: </a:t>
          </a:r>
          <a:r>
            <a:rPr lang="en-GB"/>
            <a:t>condivisione dell’approccio del Welfare Culturale al lavoro di comunità</a:t>
          </a:r>
          <a:endParaRPr lang="en-US"/>
        </a:p>
      </dgm:t>
    </dgm:pt>
    <dgm:pt modelId="{3FE6F244-2166-413D-BB83-85E6401232FB}" type="parTrans" cxnId="{6AB7247F-D03B-410E-9B87-C7C4C7B9D23E}">
      <dgm:prSet/>
      <dgm:spPr/>
      <dgm:t>
        <a:bodyPr/>
        <a:lstStyle/>
        <a:p>
          <a:endParaRPr lang="en-US"/>
        </a:p>
      </dgm:t>
    </dgm:pt>
    <dgm:pt modelId="{DE50ADE8-81B1-41C7-A10A-BD765BA9B4D6}" type="sibTrans" cxnId="{6AB7247F-D03B-410E-9B87-C7C4C7B9D23E}">
      <dgm:prSet/>
      <dgm:spPr/>
      <dgm:t>
        <a:bodyPr/>
        <a:lstStyle/>
        <a:p>
          <a:endParaRPr lang="en-US"/>
        </a:p>
      </dgm:t>
    </dgm:pt>
    <dgm:pt modelId="{1B88E739-5EA2-4A96-9796-6627D42F7E3E}">
      <dgm:prSet/>
      <dgm:spPr/>
      <dgm:t>
        <a:bodyPr/>
        <a:lstStyle/>
        <a:p>
          <a:r>
            <a:rPr lang="en-GB"/>
            <a:t>FAR EMERGERE PRIORITA’ DI AZIONE RISPETTO A TEMATICHE, TARGET E APPROCCI/STRUMENTI DEL LAVORO DI COMUNITA’ DA PRESENTARE IN CONSIGLIO DI QUARTIERE AFFINCHE’ DIVENTINO LINEE DI INDIRIZZO INSERITE NEL PO 2024-2026</a:t>
          </a:r>
          <a:endParaRPr lang="en-US"/>
        </a:p>
      </dgm:t>
    </dgm:pt>
    <dgm:pt modelId="{B44032C5-2EFD-42BA-BC2C-0236CFE30E0F}" type="parTrans" cxnId="{6E0365F1-5CB1-4F31-BF9C-FB9C2C4C900E}">
      <dgm:prSet/>
      <dgm:spPr/>
      <dgm:t>
        <a:bodyPr/>
        <a:lstStyle/>
        <a:p>
          <a:endParaRPr lang="en-US"/>
        </a:p>
      </dgm:t>
    </dgm:pt>
    <dgm:pt modelId="{8FC98A1D-7D00-4DD5-9D18-3682CA2062F7}" type="sibTrans" cxnId="{6E0365F1-5CB1-4F31-BF9C-FB9C2C4C900E}">
      <dgm:prSet/>
      <dgm:spPr/>
      <dgm:t>
        <a:bodyPr/>
        <a:lstStyle/>
        <a:p>
          <a:endParaRPr lang="en-US"/>
        </a:p>
      </dgm:t>
    </dgm:pt>
    <dgm:pt modelId="{2D946A82-4924-4AA1-885D-1610F9648D8E}">
      <dgm:prSet/>
      <dgm:spPr/>
      <dgm:t>
        <a:bodyPr/>
        <a:lstStyle/>
        <a:p>
          <a:r>
            <a:rPr lang="en-US"/>
            <a:t>10/10/2023 </a:t>
          </a:r>
        </a:p>
      </dgm:t>
    </dgm:pt>
    <dgm:pt modelId="{C8E22639-A921-4276-91F6-F4202F5DB117}" type="parTrans" cxnId="{BFE454FC-3BCA-4367-85D1-9F720BBF3FC3}">
      <dgm:prSet/>
      <dgm:spPr/>
      <dgm:t>
        <a:bodyPr/>
        <a:lstStyle/>
        <a:p>
          <a:endParaRPr lang="en-US"/>
        </a:p>
      </dgm:t>
    </dgm:pt>
    <dgm:pt modelId="{726A80E2-8A5D-4141-B2C9-815230276665}" type="sibTrans" cxnId="{BFE454FC-3BCA-4367-85D1-9F720BBF3FC3}">
      <dgm:prSet/>
      <dgm:spPr/>
      <dgm:t>
        <a:bodyPr/>
        <a:lstStyle/>
        <a:p>
          <a:endParaRPr lang="en-US"/>
        </a:p>
      </dgm:t>
    </dgm:pt>
    <dgm:pt modelId="{7D25F0F1-06C6-4205-9AB6-A674A8FEEF83}">
      <dgm:prSet/>
      <dgm:spPr/>
      <dgm:t>
        <a:bodyPr/>
        <a:lstStyle/>
        <a:p>
          <a:r>
            <a:rPr lang="en-US"/>
            <a:t>19/10/2023</a:t>
          </a:r>
        </a:p>
      </dgm:t>
    </dgm:pt>
    <dgm:pt modelId="{23EF7B7F-81B9-45D6-A182-549B45647008}" type="parTrans" cxnId="{48DAE4D1-63A1-4807-BFC3-42EA024698D0}">
      <dgm:prSet/>
      <dgm:spPr/>
      <dgm:t>
        <a:bodyPr/>
        <a:lstStyle/>
        <a:p>
          <a:endParaRPr lang="en-US"/>
        </a:p>
      </dgm:t>
    </dgm:pt>
    <dgm:pt modelId="{08A50D44-F503-42A3-97F1-C194729022B0}" type="sibTrans" cxnId="{48DAE4D1-63A1-4807-BFC3-42EA024698D0}">
      <dgm:prSet/>
      <dgm:spPr/>
      <dgm:t>
        <a:bodyPr/>
        <a:lstStyle/>
        <a:p>
          <a:endParaRPr lang="en-US"/>
        </a:p>
      </dgm:t>
    </dgm:pt>
    <dgm:pt modelId="{B760EA47-4791-4DE1-9C32-4B65EB1E15B2}">
      <dgm:prSet/>
      <dgm:spPr/>
      <dgm:t>
        <a:bodyPr/>
        <a:lstStyle/>
        <a:p>
          <a:r>
            <a:rPr lang="en-GB"/>
            <a:t>DUE INCONTRI DALLE ORE 16,30 ALLE 19,00 CDQ FRASSINETTI</a:t>
          </a:r>
          <a:endParaRPr lang="en-US"/>
        </a:p>
      </dgm:t>
    </dgm:pt>
    <dgm:pt modelId="{BE009830-10CD-47ED-8F45-76F35107F12A}" type="parTrans" cxnId="{962FE649-0C07-4705-A617-2A942383EE85}">
      <dgm:prSet/>
      <dgm:spPr/>
      <dgm:t>
        <a:bodyPr/>
        <a:lstStyle/>
        <a:p>
          <a:endParaRPr lang="en-US"/>
        </a:p>
      </dgm:t>
    </dgm:pt>
    <dgm:pt modelId="{AEF25B89-23DF-4EAC-923A-9FC1AF6D8F21}" type="sibTrans" cxnId="{962FE649-0C07-4705-A617-2A942383EE85}">
      <dgm:prSet/>
      <dgm:spPr/>
      <dgm:t>
        <a:bodyPr/>
        <a:lstStyle/>
        <a:p>
          <a:endParaRPr lang="en-US"/>
        </a:p>
      </dgm:t>
    </dgm:pt>
    <dgm:pt modelId="{7308A480-FA8B-444A-89EF-1C3436F851CF}" type="pres">
      <dgm:prSet presAssocID="{447DA802-458A-4CB5-8DD6-46C90CF48F1F}" presName="vert0" presStyleCnt="0">
        <dgm:presLayoutVars>
          <dgm:dir/>
          <dgm:animOne val="branch"/>
          <dgm:animLvl val="lvl"/>
        </dgm:presLayoutVars>
      </dgm:prSet>
      <dgm:spPr/>
    </dgm:pt>
    <dgm:pt modelId="{3F89E820-7252-5D44-894B-FCDDE8DA2387}" type="pres">
      <dgm:prSet presAssocID="{09D5E9F9-069A-4A21-A7BC-7380FA38D8C9}" presName="thickLine" presStyleLbl="alignNode1" presStyleIdx="0" presStyleCnt="5"/>
      <dgm:spPr/>
    </dgm:pt>
    <dgm:pt modelId="{71C095CD-7A03-1749-AB03-4FDBC047DC66}" type="pres">
      <dgm:prSet presAssocID="{09D5E9F9-069A-4A21-A7BC-7380FA38D8C9}" presName="horz1" presStyleCnt="0"/>
      <dgm:spPr/>
    </dgm:pt>
    <dgm:pt modelId="{8D1A3F1A-AB21-1440-A02D-33D4D68B6EF5}" type="pres">
      <dgm:prSet presAssocID="{09D5E9F9-069A-4A21-A7BC-7380FA38D8C9}" presName="tx1" presStyleLbl="revTx" presStyleIdx="0" presStyleCnt="5"/>
      <dgm:spPr/>
    </dgm:pt>
    <dgm:pt modelId="{C726A721-AE8A-F744-A489-10F4C8BC26DA}" type="pres">
      <dgm:prSet presAssocID="{09D5E9F9-069A-4A21-A7BC-7380FA38D8C9}" presName="vert1" presStyleCnt="0"/>
      <dgm:spPr/>
    </dgm:pt>
    <dgm:pt modelId="{B6E2DA87-8B39-2B49-86B1-99951DC432E1}" type="pres">
      <dgm:prSet presAssocID="{1B88E739-5EA2-4A96-9796-6627D42F7E3E}" presName="thickLine" presStyleLbl="alignNode1" presStyleIdx="1" presStyleCnt="5"/>
      <dgm:spPr/>
    </dgm:pt>
    <dgm:pt modelId="{DA2E73A5-1D81-A241-83B0-B5EE0D1A479B}" type="pres">
      <dgm:prSet presAssocID="{1B88E739-5EA2-4A96-9796-6627D42F7E3E}" presName="horz1" presStyleCnt="0"/>
      <dgm:spPr/>
    </dgm:pt>
    <dgm:pt modelId="{4C993B5B-83BB-E34B-9917-857CC7D915FC}" type="pres">
      <dgm:prSet presAssocID="{1B88E739-5EA2-4A96-9796-6627D42F7E3E}" presName="tx1" presStyleLbl="revTx" presStyleIdx="1" presStyleCnt="5"/>
      <dgm:spPr/>
    </dgm:pt>
    <dgm:pt modelId="{5E5F7C10-AA98-E74D-9154-3F821BEE37F2}" type="pres">
      <dgm:prSet presAssocID="{1B88E739-5EA2-4A96-9796-6627D42F7E3E}" presName="vert1" presStyleCnt="0"/>
      <dgm:spPr/>
    </dgm:pt>
    <dgm:pt modelId="{C995091E-7010-D74E-BA05-5F479BA44281}" type="pres">
      <dgm:prSet presAssocID="{2D946A82-4924-4AA1-885D-1610F9648D8E}" presName="thickLine" presStyleLbl="alignNode1" presStyleIdx="2" presStyleCnt="5"/>
      <dgm:spPr/>
    </dgm:pt>
    <dgm:pt modelId="{51735F29-3C14-A641-B592-7457ACC9A7F3}" type="pres">
      <dgm:prSet presAssocID="{2D946A82-4924-4AA1-885D-1610F9648D8E}" presName="horz1" presStyleCnt="0"/>
      <dgm:spPr/>
    </dgm:pt>
    <dgm:pt modelId="{FBA75638-D2B8-6845-AEE0-3E35C231CEC2}" type="pres">
      <dgm:prSet presAssocID="{2D946A82-4924-4AA1-885D-1610F9648D8E}" presName="tx1" presStyleLbl="revTx" presStyleIdx="2" presStyleCnt="5"/>
      <dgm:spPr/>
    </dgm:pt>
    <dgm:pt modelId="{4FED23BF-1869-9243-9D4F-B95FCE3650F8}" type="pres">
      <dgm:prSet presAssocID="{2D946A82-4924-4AA1-885D-1610F9648D8E}" presName="vert1" presStyleCnt="0"/>
      <dgm:spPr/>
    </dgm:pt>
    <dgm:pt modelId="{D01C2294-C92E-AC4A-AC79-B7F2E22BC991}" type="pres">
      <dgm:prSet presAssocID="{7D25F0F1-06C6-4205-9AB6-A674A8FEEF83}" presName="thickLine" presStyleLbl="alignNode1" presStyleIdx="3" presStyleCnt="5"/>
      <dgm:spPr/>
    </dgm:pt>
    <dgm:pt modelId="{24A7FF2B-6245-2E43-96C1-085B07A2B719}" type="pres">
      <dgm:prSet presAssocID="{7D25F0F1-06C6-4205-9AB6-A674A8FEEF83}" presName="horz1" presStyleCnt="0"/>
      <dgm:spPr/>
    </dgm:pt>
    <dgm:pt modelId="{27AB8D89-2053-BA45-B013-571C275F8342}" type="pres">
      <dgm:prSet presAssocID="{7D25F0F1-06C6-4205-9AB6-A674A8FEEF83}" presName="tx1" presStyleLbl="revTx" presStyleIdx="3" presStyleCnt="5"/>
      <dgm:spPr/>
    </dgm:pt>
    <dgm:pt modelId="{D722441B-5C13-D04D-A611-4563D6B610F9}" type="pres">
      <dgm:prSet presAssocID="{7D25F0F1-06C6-4205-9AB6-A674A8FEEF83}" presName="vert1" presStyleCnt="0"/>
      <dgm:spPr/>
    </dgm:pt>
    <dgm:pt modelId="{9C261175-361B-CF42-8233-A4BAFE3B205A}" type="pres">
      <dgm:prSet presAssocID="{B760EA47-4791-4DE1-9C32-4B65EB1E15B2}" presName="thickLine" presStyleLbl="alignNode1" presStyleIdx="4" presStyleCnt="5"/>
      <dgm:spPr/>
    </dgm:pt>
    <dgm:pt modelId="{1768449A-0A2F-5747-96B1-BF8C736B8EDB}" type="pres">
      <dgm:prSet presAssocID="{B760EA47-4791-4DE1-9C32-4B65EB1E15B2}" presName="horz1" presStyleCnt="0"/>
      <dgm:spPr/>
    </dgm:pt>
    <dgm:pt modelId="{2CD19447-85FA-DE4A-AA2F-669C33E6EE35}" type="pres">
      <dgm:prSet presAssocID="{B760EA47-4791-4DE1-9C32-4B65EB1E15B2}" presName="tx1" presStyleLbl="revTx" presStyleIdx="4" presStyleCnt="5"/>
      <dgm:spPr/>
    </dgm:pt>
    <dgm:pt modelId="{69767F07-A9CF-C549-ACBA-4FAACA8E3308}" type="pres">
      <dgm:prSet presAssocID="{B760EA47-4791-4DE1-9C32-4B65EB1E15B2}" presName="vert1" presStyleCnt="0"/>
      <dgm:spPr/>
    </dgm:pt>
  </dgm:ptLst>
  <dgm:cxnLst>
    <dgm:cxn modelId="{1C6CB900-2F48-0642-869F-1BEC9B9796B6}" type="presOf" srcId="{B760EA47-4791-4DE1-9C32-4B65EB1E15B2}" destId="{2CD19447-85FA-DE4A-AA2F-669C33E6EE35}" srcOrd="0" destOrd="0" presId="urn:microsoft.com/office/officeart/2008/layout/LinedList"/>
    <dgm:cxn modelId="{31C2E21B-FD1D-5440-BE8E-9BD338D376AB}" type="presOf" srcId="{7D25F0F1-06C6-4205-9AB6-A674A8FEEF83}" destId="{27AB8D89-2053-BA45-B013-571C275F8342}" srcOrd="0" destOrd="0" presId="urn:microsoft.com/office/officeart/2008/layout/LinedList"/>
    <dgm:cxn modelId="{62A1EB1D-598A-DC4A-B3E3-78170E0416B1}" type="presOf" srcId="{2D946A82-4924-4AA1-885D-1610F9648D8E}" destId="{FBA75638-D2B8-6845-AEE0-3E35C231CEC2}" srcOrd="0" destOrd="0" presId="urn:microsoft.com/office/officeart/2008/layout/LinedList"/>
    <dgm:cxn modelId="{90507E3F-8382-854C-9102-CD335EFD0992}" type="presOf" srcId="{09D5E9F9-069A-4A21-A7BC-7380FA38D8C9}" destId="{8D1A3F1A-AB21-1440-A02D-33D4D68B6EF5}" srcOrd="0" destOrd="0" presId="urn:microsoft.com/office/officeart/2008/layout/LinedList"/>
    <dgm:cxn modelId="{962FE649-0C07-4705-A617-2A942383EE85}" srcId="{447DA802-458A-4CB5-8DD6-46C90CF48F1F}" destId="{B760EA47-4791-4DE1-9C32-4B65EB1E15B2}" srcOrd="4" destOrd="0" parTransId="{BE009830-10CD-47ED-8F45-76F35107F12A}" sibTransId="{AEF25B89-23DF-4EAC-923A-9FC1AF6D8F21}"/>
    <dgm:cxn modelId="{6AB7247F-D03B-410E-9B87-C7C4C7B9D23E}" srcId="{447DA802-458A-4CB5-8DD6-46C90CF48F1F}" destId="{09D5E9F9-069A-4A21-A7BC-7380FA38D8C9}" srcOrd="0" destOrd="0" parTransId="{3FE6F244-2166-413D-BB83-85E6401232FB}" sibTransId="{DE50ADE8-81B1-41C7-A10A-BD765BA9B4D6}"/>
    <dgm:cxn modelId="{77D02990-0838-854B-87F1-727D30F12487}" type="presOf" srcId="{1B88E739-5EA2-4A96-9796-6627D42F7E3E}" destId="{4C993B5B-83BB-E34B-9917-857CC7D915FC}" srcOrd="0" destOrd="0" presId="urn:microsoft.com/office/officeart/2008/layout/LinedList"/>
    <dgm:cxn modelId="{2C1D82C3-C009-DF4C-B489-F194FE2BA1DF}" type="presOf" srcId="{447DA802-458A-4CB5-8DD6-46C90CF48F1F}" destId="{7308A480-FA8B-444A-89EF-1C3436F851CF}" srcOrd="0" destOrd="0" presId="urn:microsoft.com/office/officeart/2008/layout/LinedList"/>
    <dgm:cxn modelId="{48DAE4D1-63A1-4807-BFC3-42EA024698D0}" srcId="{447DA802-458A-4CB5-8DD6-46C90CF48F1F}" destId="{7D25F0F1-06C6-4205-9AB6-A674A8FEEF83}" srcOrd="3" destOrd="0" parTransId="{23EF7B7F-81B9-45D6-A182-549B45647008}" sibTransId="{08A50D44-F503-42A3-97F1-C194729022B0}"/>
    <dgm:cxn modelId="{6E0365F1-5CB1-4F31-BF9C-FB9C2C4C900E}" srcId="{447DA802-458A-4CB5-8DD6-46C90CF48F1F}" destId="{1B88E739-5EA2-4A96-9796-6627D42F7E3E}" srcOrd="1" destOrd="0" parTransId="{B44032C5-2EFD-42BA-BC2C-0236CFE30E0F}" sibTransId="{8FC98A1D-7D00-4DD5-9D18-3682CA2062F7}"/>
    <dgm:cxn modelId="{BFE454FC-3BCA-4367-85D1-9F720BBF3FC3}" srcId="{447DA802-458A-4CB5-8DD6-46C90CF48F1F}" destId="{2D946A82-4924-4AA1-885D-1610F9648D8E}" srcOrd="2" destOrd="0" parTransId="{C8E22639-A921-4276-91F6-F4202F5DB117}" sibTransId="{726A80E2-8A5D-4141-B2C9-815230276665}"/>
    <dgm:cxn modelId="{9A656BDF-04FE-0448-907D-B75A12BC7012}" type="presParOf" srcId="{7308A480-FA8B-444A-89EF-1C3436F851CF}" destId="{3F89E820-7252-5D44-894B-FCDDE8DA2387}" srcOrd="0" destOrd="0" presId="urn:microsoft.com/office/officeart/2008/layout/LinedList"/>
    <dgm:cxn modelId="{634D4FCA-0981-0542-9895-BD438117C175}" type="presParOf" srcId="{7308A480-FA8B-444A-89EF-1C3436F851CF}" destId="{71C095CD-7A03-1749-AB03-4FDBC047DC66}" srcOrd="1" destOrd="0" presId="urn:microsoft.com/office/officeart/2008/layout/LinedList"/>
    <dgm:cxn modelId="{C9652AA5-20EC-394A-807D-DAC9073BB52A}" type="presParOf" srcId="{71C095CD-7A03-1749-AB03-4FDBC047DC66}" destId="{8D1A3F1A-AB21-1440-A02D-33D4D68B6EF5}" srcOrd="0" destOrd="0" presId="urn:microsoft.com/office/officeart/2008/layout/LinedList"/>
    <dgm:cxn modelId="{63EC93D3-0C89-EC4F-9F28-59C45303412A}" type="presParOf" srcId="{71C095CD-7A03-1749-AB03-4FDBC047DC66}" destId="{C726A721-AE8A-F744-A489-10F4C8BC26DA}" srcOrd="1" destOrd="0" presId="urn:microsoft.com/office/officeart/2008/layout/LinedList"/>
    <dgm:cxn modelId="{5E7FAE50-0ED6-1841-95D6-DFABD07F0E1C}" type="presParOf" srcId="{7308A480-FA8B-444A-89EF-1C3436F851CF}" destId="{B6E2DA87-8B39-2B49-86B1-99951DC432E1}" srcOrd="2" destOrd="0" presId="urn:microsoft.com/office/officeart/2008/layout/LinedList"/>
    <dgm:cxn modelId="{8F69D315-A224-7349-B3E6-98B9FE851952}" type="presParOf" srcId="{7308A480-FA8B-444A-89EF-1C3436F851CF}" destId="{DA2E73A5-1D81-A241-83B0-B5EE0D1A479B}" srcOrd="3" destOrd="0" presId="urn:microsoft.com/office/officeart/2008/layout/LinedList"/>
    <dgm:cxn modelId="{570AF435-FF91-594E-88EC-54AE7C9A4957}" type="presParOf" srcId="{DA2E73A5-1D81-A241-83B0-B5EE0D1A479B}" destId="{4C993B5B-83BB-E34B-9917-857CC7D915FC}" srcOrd="0" destOrd="0" presId="urn:microsoft.com/office/officeart/2008/layout/LinedList"/>
    <dgm:cxn modelId="{1169C10C-7F5F-5A43-B902-11F1A3D10B42}" type="presParOf" srcId="{DA2E73A5-1D81-A241-83B0-B5EE0D1A479B}" destId="{5E5F7C10-AA98-E74D-9154-3F821BEE37F2}" srcOrd="1" destOrd="0" presId="urn:microsoft.com/office/officeart/2008/layout/LinedList"/>
    <dgm:cxn modelId="{55FD382E-6769-9846-AF96-AFB69116233F}" type="presParOf" srcId="{7308A480-FA8B-444A-89EF-1C3436F851CF}" destId="{C995091E-7010-D74E-BA05-5F479BA44281}" srcOrd="4" destOrd="0" presId="urn:microsoft.com/office/officeart/2008/layout/LinedList"/>
    <dgm:cxn modelId="{9811B0C4-87A7-324E-84E3-2FA9504BFB6D}" type="presParOf" srcId="{7308A480-FA8B-444A-89EF-1C3436F851CF}" destId="{51735F29-3C14-A641-B592-7457ACC9A7F3}" srcOrd="5" destOrd="0" presId="urn:microsoft.com/office/officeart/2008/layout/LinedList"/>
    <dgm:cxn modelId="{DB744255-00AC-634A-8159-05DAA53EF2C8}" type="presParOf" srcId="{51735F29-3C14-A641-B592-7457ACC9A7F3}" destId="{FBA75638-D2B8-6845-AEE0-3E35C231CEC2}" srcOrd="0" destOrd="0" presId="urn:microsoft.com/office/officeart/2008/layout/LinedList"/>
    <dgm:cxn modelId="{2AB2FF41-DF79-E94C-A95F-9E572BA0D1D3}" type="presParOf" srcId="{51735F29-3C14-A641-B592-7457ACC9A7F3}" destId="{4FED23BF-1869-9243-9D4F-B95FCE3650F8}" srcOrd="1" destOrd="0" presId="urn:microsoft.com/office/officeart/2008/layout/LinedList"/>
    <dgm:cxn modelId="{5CA03226-7FB1-EE4B-8514-B1C368A5C6FB}" type="presParOf" srcId="{7308A480-FA8B-444A-89EF-1C3436F851CF}" destId="{D01C2294-C92E-AC4A-AC79-B7F2E22BC991}" srcOrd="6" destOrd="0" presId="urn:microsoft.com/office/officeart/2008/layout/LinedList"/>
    <dgm:cxn modelId="{900178D0-419B-CD40-B855-B45DD7F475A1}" type="presParOf" srcId="{7308A480-FA8B-444A-89EF-1C3436F851CF}" destId="{24A7FF2B-6245-2E43-96C1-085B07A2B719}" srcOrd="7" destOrd="0" presId="urn:microsoft.com/office/officeart/2008/layout/LinedList"/>
    <dgm:cxn modelId="{6CF40E2E-D9FA-C740-A8CF-011C1763BA38}" type="presParOf" srcId="{24A7FF2B-6245-2E43-96C1-085B07A2B719}" destId="{27AB8D89-2053-BA45-B013-571C275F8342}" srcOrd="0" destOrd="0" presId="urn:microsoft.com/office/officeart/2008/layout/LinedList"/>
    <dgm:cxn modelId="{4F85E722-A8D1-9041-B789-8FBDB1A89DD1}" type="presParOf" srcId="{24A7FF2B-6245-2E43-96C1-085B07A2B719}" destId="{D722441B-5C13-D04D-A611-4563D6B610F9}" srcOrd="1" destOrd="0" presId="urn:microsoft.com/office/officeart/2008/layout/LinedList"/>
    <dgm:cxn modelId="{233D3A14-A094-4D49-AFD1-FC41D5CA44DC}" type="presParOf" srcId="{7308A480-FA8B-444A-89EF-1C3436F851CF}" destId="{9C261175-361B-CF42-8233-A4BAFE3B205A}" srcOrd="8" destOrd="0" presId="urn:microsoft.com/office/officeart/2008/layout/LinedList"/>
    <dgm:cxn modelId="{6EE955F4-25B8-DE43-ACEE-C7D6A1E94E87}" type="presParOf" srcId="{7308A480-FA8B-444A-89EF-1C3436F851CF}" destId="{1768449A-0A2F-5747-96B1-BF8C736B8EDB}" srcOrd="9" destOrd="0" presId="urn:microsoft.com/office/officeart/2008/layout/LinedList"/>
    <dgm:cxn modelId="{9AC78E14-051E-8942-8791-1B6A06BA3623}" type="presParOf" srcId="{1768449A-0A2F-5747-96B1-BF8C736B8EDB}" destId="{2CD19447-85FA-DE4A-AA2F-669C33E6EE35}" srcOrd="0" destOrd="0" presId="urn:microsoft.com/office/officeart/2008/layout/LinedList"/>
    <dgm:cxn modelId="{65A46DB0-67E3-3947-844D-A5FEC92A62A6}" type="presParOf" srcId="{1768449A-0A2F-5747-96B1-BF8C736B8EDB}" destId="{69767F07-A9CF-C549-ACBA-4FAACA8E330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99FCD6-1584-9340-A952-B01F7F60B3A9}">
      <dsp:nvSpPr>
        <dsp:cNvPr id="0" name=""/>
        <dsp:cNvSpPr/>
      </dsp:nvSpPr>
      <dsp:spPr>
        <a:xfrm>
          <a:off x="0" y="0"/>
          <a:ext cx="11120816" cy="6248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3832" tIns="433832" rIns="433832" bIns="433832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100" kern="1200" dirty="0" err="1"/>
            <a:t>Abbandono</a:t>
          </a:r>
          <a:r>
            <a:rPr lang="en-GB" sz="6100" kern="1200" dirty="0"/>
            <a:t> </a:t>
          </a:r>
          <a:r>
            <a:rPr lang="en-GB" sz="6100" kern="1200" dirty="0" err="1"/>
            <a:t>scolastico</a:t>
          </a:r>
          <a:r>
            <a:rPr lang="en-GB" sz="6100" kern="1200" dirty="0"/>
            <a:t>/</a:t>
          </a:r>
          <a:r>
            <a:rPr lang="en-GB" sz="6100" kern="1200" dirty="0" err="1"/>
            <a:t>dispersione</a:t>
          </a:r>
          <a:r>
            <a:rPr lang="en-GB" sz="6100" kern="1200" dirty="0"/>
            <a:t> </a:t>
          </a:r>
          <a:r>
            <a:rPr lang="en-GB" sz="6100" kern="1200" dirty="0" err="1"/>
            <a:t>scolastica</a:t>
          </a:r>
          <a:endParaRPr lang="en-US" sz="6100" kern="1200" dirty="0"/>
        </a:p>
      </dsp:txBody>
      <dsp:txXfrm>
        <a:off x="0" y="0"/>
        <a:ext cx="11120816" cy="3374136"/>
      </dsp:txXfrm>
    </dsp:sp>
    <dsp:sp modelId="{D6A17251-4AEB-1743-9B7D-28F7A5593FF5}">
      <dsp:nvSpPr>
        <dsp:cNvPr id="0" name=""/>
        <dsp:cNvSpPr/>
      </dsp:nvSpPr>
      <dsp:spPr>
        <a:xfrm>
          <a:off x="0" y="3249168"/>
          <a:ext cx="11120816" cy="287426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36830" rIns="206248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L’abbandono scolastico è un fenomeno complesso ed articolato che appare causato da una serie di fattori, tra cui la situazione socio-economica della persona, il background formativo della famiglia, i fattori di attrazione del mercato del lavoro, il rapporto con la scuola e i con i programmi educativi offerti, le caratteristiche individuali e caratteriali della persona.</a:t>
          </a:r>
          <a:endParaRPr lang="en-US" sz="2900" kern="1200"/>
        </a:p>
      </dsp:txBody>
      <dsp:txXfrm>
        <a:off x="0" y="3249168"/>
        <a:ext cx="11120816" cy="28742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89E820-7252-5D44-894B-FCDDE8DA2387}">
      <dsp:nvSpPr>
        <dsp:cNvPr id="0" name=""/>
        <dsp:cNvSpPr/>
      </dsp:nvSpPr>
      <dsp:spPr>
        <a:xfrm>
          <a:off x="0" y="586"/>
          <a:ext cx="113191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1A3F1A-AB21-1440-A02D-33D4D68B6EF5}">
      <dsp:nvSpPr>
        <dsp:cNvPr id="0" name=""/>
        <dsp:cNvSpPr/>
      </dsp:nvSpPr>
      <dsp:spPr>
        <a:xfrm>
          <a:off x="0" y="586"/>
          <a:ext cx="11319163" cy="9600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Programmazione Condivisa: </a:t>
          </a:r>
          <a:r>
            <a:rPr lang="en-GB" sz="2000" kern="1200"/>
            <a:t>condivisione dell’approccio del Welfare Culturale al lavoro di comunità</a:t>
          </a:r>
          <a:endParaRPr lang="en-US" sz="2000" kern="1200"/>
        </a:p>
      </dsp:txBody>
      <dsp:txXfrm>
        <a:off x="0" y="586"/>
        <a:ext cx="11319163" cy="960028"/>
      </dsp:txXfrm>
    </dsp:sp>
    <dsp:sp modelId="{B6E2DA87-8B39-2B49-86B1-99951DC432E1}">
      <dsp:nvSpPr>
        <dsp:cNvPr id="0" name=""/>
        <dsp:cNvSpPr/>
      </dsp:nvSpPr>
      <dsp:spPr>
        <a:xfrm>
          <a:off x="0" y="960614"/>
          <a:ext cx="113191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993B5B-83BB-E34B-9917-857CC7D915FC}">
      <dsp:nvSpPr>
        <dsp:cNvPr id="0" name=""/>
        <dsp:cNvSpPr/>
      </dsp:nvSpPr>
      <dsp:spPr>
        <a:xfrm>
          <a:off x="0" y="960614"/>
          <a:ext cx="11319163" cy="9600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FAR EMERGERE PRIORITA’ DI AZIONE RISPETTO A TEMATICHE, TARGET E APPROCCI/STRUMENTI DEL LAVORO DI COMUNITA’ DA PRESENTARE IN CONSIGLIO DI QUARTIERE AFFINCHE’ DIVENTINO LINEE DI INDIRIZZO INSERITE NEL PO 2024-2026</a:t>
          </a:r>
          <a:endParaRPr lang="en-US" sz="2000" kern="1200"/>
        </a:p>
      </dsp:txBody>
      <dsp:txXfrm>
        <a:off x="0" y="960614"/>
        <a:ext cx="11319163" cy="960028"/>
      </dsp:txXfrm>
    </dsp:sp>
    <dsp:sp modelId="{C995091E-7010-D74E-BA05-5F479BA44281}">
      <dsp:nvSpPr>
        <dsp:cNvPr id="0" name=""/>
        <dsp:cNvSpPr/>
      </dsp:nvSpPr>
      <dsp:spPr>
        <a:xfrm>
          <a:off x="0" y="1920642"/>
          <a:ext cx="113191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A75638-D2B8-6845-AEE0-3E35C231CEC2}">
      <dsp:nvSpPr>
        <dsp:cNvPr id="0" name=""/>
        <dsp:cNvSpPr/>
      </dsp:nvSpPr>
      <dsp:spPr>
        <a:xfrm>
          <a:off x="0" y="1920642"/>
          <a:ext cx="11319163" cy="9600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10/10/2023 </a:t>
          </a:r>
        </a:p>
      </dsp:txBody>
      <dsp:txXfrm>
        <a:off x="0" y="1920642"/>
        <a:ext cx="11319163" cy="960028"/>
      </dsp:txXfrm>
    </dsp:sp>
    <dsp:sp modelId="{D01C2294-C92E-AC4A-AC79-B7F2E22BC991}">
      <dsp:nvSpPr>
        <dsp:cNvPr id="0" name=""/>
        <dsp:cNvSpPr/>
      </dsp:nvSpPr>
      <dsp:spPr>
        <a:xfrm>
          <a:off x="0" y="2880671"/>
          <a:ext cx="113191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AB8D89-2053-BA45-B013-571C275F8342}">
      <dsp:nvSpPr>
        <dsp:cNvPr id="0" name=""/>
        <dsp:cNvSpPr/>
      </dsp:nvSpPr>
      <dsp:spPr>
        <a:xfrm>
          <a:off x="0" y="2880671"/>
          <a:ext cx="11319163" cy="9600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19/10/2023</a:t>
          </a:r>
        </a:p>
      </dsp:txBody>
      <dsp:txXfrm>
        <a:off x="0" y="2880671"/>
        <a:ext cx="11319163" cy="960028"/>
      </dsp:txXfrm>
    </dsp:sp>
    <dsp:sp modelId="{9C261175-361B-CF42-8233-A4BAFE3B205A}">
      <dsp:nvSpPr>
        <dsp:cNvPr id="0" name=""/>
        <dsp:cNvSpPr/>
      </dsp:nvSpPr>
      <dsp:spPr>
        <a:xfrm>
          <a:off x="0" y="3840699"/>
          <a:ext cx="113191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D19447-85FA-DE4A-AA2F-669C33E6EE35}">
      <dsp:nvSpPr>
        <dsp:cNvPr id="0" name=""/>
        <dsp:cNvSpPr/>
      </dsp:nvSpPr>
      <dsp:spPr>
        <a:xfrm>
          <a:off x="0" y="3840699"/>
          <a:ext cx="11319163" cy="9600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DUE INCONTRI DALLE ORE 16,30 ALLE 19,00 CDQ FRASSINETTI</a:t>
          </a:r>
          <a:endParaRPr lang="en-US" sz="2000" kern="1200"/>
        </a:p>
      </dsp:txBody>
      <dsp:txXfrm>
        <a:off x="0" y="3840699"/>
        <a:ext cx="11319163" cy="9600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9D72BB-A933-1A4A-B2AD-EAAF78D14C0E}" type="datetimeFigureOut">
              <a:rPr lang="en-IT" smtClean="0"/>
              <a:t>12/12/23</a:t>
            </a:fld>
            <a:endParaRPr lang="en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FD3A9-79D2-B049-A280-CF5A64989111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728034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FD3A9-79D2-B049-A280-CF5A64989111}" type="slidenum">
              <a:rPr lang="en-IT" smtClean="0"/>
              <a:t>2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773625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FD3A9-79D2-B049-A280-CF5A64989111}" type="slidenum">
              <a:rPr lang="en-IT" smtClean="0"/>
              <a:t>14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14938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FD3A9-79D2-B049-A280-CF5A64989111}" type="slidenum">
              <a:rPr lang="en-IT" smtClean="0"/>
              <a:t>15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35069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FD3A9-79D2-B049-A280-CF5A64989111}" type="slidenum">
              <a:rPr lang="en-IT" smtClean="0"/>
              <a:t>18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553397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FD3A9-79D2-B049-A280-CF5A64989111}" type="slidenum">
              <a:rPr lang="en-IT" smtClean="0"/>
              <a:t>19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62667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FD3A9-79D2-B049-A280-CF5A64989111}" type="slidenum">
              <a:rPr lang="en-IT" smtClean="0"/>
              <a:t>22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730010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FD3A9-79D2-B049-A280-CF5A64989111}" type="slidenum">
              <a:rPr lang="en-IT" smtClean="0"/>
              <a:t>29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094918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12/12/23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12/12/23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inumeridibolognametropolitana.it/dati-statistici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7FDFD-7B6B-5791-DA4D-092E0AE15E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La </a:t>
            </a:r>
            <a:r>
              <a:rPr lang="en-GB" dirty="0" err="1"/>
              <a:t>dimensione</a:t>
            </a:r>
            <a:r>
              <a:rPr lang="en-GB" dirty="0"/>
              <a:t> </a:t>
            </a:r>
            <a:r>
              <a:rPr lang="en-GB" dirty="0" err="1"/>
              <a:t>culturale</a:t>
            </a:r>
            <a:r>
              <a:rPr lang="en-GB" dirty="0"/>
              <a:t> del Welfare: come </a:t>
            </a:r>
            <a:r>
              <a:rPr lang="en-GB" dirty="0" err="1"/>
              <a:t>intervenire</a:t>
            </a:r>
            <a:r>
              <a:rPr lang="en-GB" dirty="0"/>
              <a:t> </a:t>
            </a:r>
            <a:r>
              <a:rPr lang="en-GB" dirty="0" err="1"/>
              <a:t>sul</a:t>
            </a:r>
            <a:r>
              <a:rPr lang="en-GB" dirty="0"/>
              <a:t> disagio </a:t>
            </a:r>
            <a:r>
              <a:rPr lang="en-GB" dirty="0" err="1"/>
              <a:t>giovanile</a:t>
            </a:r>
            <a:r>
              <a:rPr lang="en-GB" dirty="0"/>
              <a:t> </a:t>
            </a:r>
            <a:endParaRPr lang="en-I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1B4A81-DF9F-F9E7-9894-8E95107554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Prof.ssa</a:t>
            </a:r>
            <a:r>
              <a:rPr lang="en-GB" dirty="0"/>
              <a:t> Roberta Paltrinieri</a:t>
            </a:r>
          </a:p>
          <a:p>
            <a:r>
              <a:rPr lang="en-GB" dirty="0"/>
              <a:t>Giulia </a:t>
            </a:r>
            <a:r>
              <a:rPr lang="en-GB" dirty="0" err="1"/>
              <a:t>Allegrini</a:t>
            </a:r>
            <a:endParaRPr lang="en-GB" dirty="0"/>
          </a:p>
          <a:p>
            <a:r>
              <a:rPr lang="en-GB" dirty="0" err="1"/>
              <a:t>Orkide</a:t>
            </a:r>
            <a:r>
              <a:rPr lang="en-GB" dirty="0"/>
              <a:t> </a:t>
            </a:r>
            <a:r>
              <a:rPr lang="en-GB" dirty="0" err="1"/>
              <a:t>Izci</a:t>
            </a:r>
            <a:endParaRPr lang="en-IT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046771-62B5-FAAF-2CF0-10340AB3590B}"/>
              </a:ext>
            </a:extLst>
          </p:cNvPr>
          <p:cNvSpPr txBox="1"/>
          <p:nvPr/>
        </p:nvSpPr>
        <p:spPr>
          <a:xfrm>
            <a:off x="3283267" y="1257300"/>
            <a:ext cx="81038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chemeClr val="bg1"/>
                </a:solidFill>
              </a:rPr>
              <a:t>Quartiere</a:t>
            </a:r>
            <a:r>
              <a:rPr lang="en-GB" sz="2800" dirty="0">
                <a:solidFill>
                  <a:schemeClr val="bg1"/>
                </a:solidFill>
              </a:rPr>
              <a:t> San Donato-San Vitale</a:t>
            </a:r>
          </a:p>
          <a:p>
            <a:endParaRPr lang="en-GB" dirty="0"/>
          </a:p>
          <a:p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1791151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85">
            <a:extLst>
              <a:ext uri="{FF2B5EF4-FFF2-40B4-BE49-F238E27FC236}">
                <a16:creationId xmlns:a16="http://schemas.microsoft.com/office/drawing/2014/main" id="{9EA06921-3C0C-4126-AF75-9499D4839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62" name="Freeform 5">
              <a:extLst>
                <a:ext uri="{FF2B5EF4-FFF2-40B4-BE49-F238E27FC236}">
                  <a16:creationId xmlns:a16="http://schemas.microsoft.com/office/drawing/2014/main" id="{B8087084-CC7C-4D37-B821-F12CD3D29F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87" name="Freeform 6">
              <a:extLst>
                <a:ext uri="{FF2B5EF4-FFF2-40B4-BE49-F238E27FC236}">
                  <a16:creationId xmlns:a16="http://schemas.microsoft.com/office/drawing/2014/main" id="{A27EF3C6-8AF8-41C0-B4DF-664F240872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88" name="Freeform 7">
              <a:extLst>
                <a:ext uri="{FF2B5EF4-FFF2-40B4-BE49-F238E27FC236}">
                  <a16:creationId xmlns:a16="http://schemas.microsoft.com/office/drawing/2014/main" id="{46AD5CB4-13ED-4F2B-BA75-CA731F668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89" name="Freeform 8">
              <a:extLst>
                <a:ext uri="{FF2B5EF4-FFF2-40B4-BE49-F238E27FC236}">
                  <a16:creationId xmlns:a16="http://schemas.microsoft.com/office/drawing/2014/main" id="{6C2FD3B8-D702-4F83-BA99-D23921211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90" name="Freeform 9">
              <a:extLst>
                <a:ext uri="{FF2B5EF4-FFF2-40B4-BE49-F238E27FC236}">
                  <a16:creationId xmlns:a16="http://schemas.microsoft.com/office/drawing/2014/main" id="{1AF0D977-DBC6-44B7-93FB-3F76406CF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91" name="Freeform 10">
              <a:extLst>
                <a:ext uri="{FF2B5EF4-FFF2-40B4-BE49-F238E27FC236}">
                  <a16:creationId xmlns:a16="http://schemas.microsoft.com/office/drawing/2014/main" id="{B3ED27DF-D17E-4922-8394-821ED9253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92" name="Freeform 11">
              <a:extLst>
                <a:ext uri="{FF2B5EF4-FFF2-40B4-BE49-F238E27FC236}">
                  <a16:creationId xmlns:a16="http://schemas.microsoft.com/office/drawing/2014/main" id="{800084EB-3C31-445C-8B2E-F43BA7ED3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93" name="Freeform 12">
              <a:extLst>
                <a:ext uri="{FF2B5EF4-FFF2-40B4-BE49-F238E27FC236}">
                  <a16:creationId xmlns:a16="http://schemas.microsoft.com/office/drawing/2014/main" id="{5EE7F4D6-BE2E-41A9-A417-BA1AE4583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94" name="Freeform 13">
              <a:extLst>
                <a:ext uri="{FF2B5EF4-FFF2-40B4-BE49-F238E27FC236}">
                  <a16:creationId xmlns:a16="http://schemas.microsoft.com/office/drawing/2014/main" id="{8805A789-4E10-46CF-A22B-8841C1CDF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95" name="Freeform 14">
              <a:extLst>
                <a:ext uri="{FF2B5EF4-FFF2-40B4-BE49-F238E27FC236}">
                  <a16:creationId xmlns:a16="http://schemas.microsoft.com/office/drawing/2014/main" id="{9BD0D630-7987-48B7-A636-0ED234E22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96" name="Freeform 15">
              <a:extLst>
                <a:ext uri="{FF2B5EF4-FFF2-40B4-BE49-F238E27FC236}">
                  <a16:creationId xmlns:a16="http://schemas.microsoft.com/office/drawing/2014/main" id="{F4E7D46D-851A-4DA9-B24D-19DAE1FCF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97" name="Freeform 16">
              <a:extLst>
                <a:ext uri="{FF2B5EF4-FFF2-40B4-BE49-F238E27FC236}">
                  <a16:creationId xmlns:a16="http://schemas.microsoft.com/office/drawing/2014/main" id="{BA38A754-A53E-469C-B89B-6C7FF9607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98" name="Freeform 17">
              <a:extLst>
                <a:ext uri="{FF2B5EF4-FFF2-40B4-BE49-F238E27FC236}">
                  <a16:creationId xmlns:a16="http://schemas.microsoft.com/office/drawing/2014/main" id="{CAC17457-E557-440A-B5E0-40DFEEC89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99" name="Freeform 18">
              <a:extLst>
                <a:ext uri="{FF2B5EF4-FFF2-40B4-BE49-F238E27FC236}">
                  <a16:creationId xmlns:a16="http://schemas.microsoft.com/office/drawing/2014/main" id="{4D697814-F310-40D2-8E79-93C1881074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100" name="Freeform 19">
              <a:extLst>
                <a:ext uri="{FF2B5EF4-FFF2-40B4-BE49-F238E27FC236}">
                  <a16:creationId xmlns:a16="http://schemas.microsoft.com/office/drawing/2014/main" id="{0CA691A3-EEBB-46A7-A973-B1E2DD112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101" name="Freeform 20">
              <a:extLst>
                <a:ext uri="{FF2B5EF4-FFF2-40B4-BE49-F238E27FC236}">
                  <a16:creationId xmlns:a16="http://schemas.microsoft.com/office/drawing/2014/main" id="{B7361B78-110B-4437-8058-4E05A4234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102" name="Freeform 21">
              <a:extLst>
                <a:ext uri="{FF2B5EF4-FFF2-40B4-BE49-F238E27FC236}">
                  <a16:creationId xmlns:a16="http://schemas.microsoft.com/office/drawing/2014/main" id="{97B9FFE1-BC8C-4C55-AE5D-8FDD780018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103" name="Freeform 22">
              <a:extLst>
                <a:ext uri="{FF2B5EF4-FFF2-40B4-BE49-F238E27FC236}">
                  <a16:creationId xmlns:a16="http://schemas.microsoft.com/office/drawing/2014/main" id="{6F87417E-9520-42E0-84D2-0C0225481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104" name="Freeform 23">
              <a:extLst>
                <a:ext uri="{FF2B5EF4-FFF2-40B4-BE49-F238E27FC236}">
                  <a16:creationId xmlns:a16="http://schemas.microsoft.com/office/drawing/2014/main" id="{1235F6B6-5324-426D-84BE-EF96FD430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105" name="Freeform 24">
              <a:extLst>
                <a:ext uri="{FF2B5EF4-FFF2-40B4-BE49-F238E27FC236}">
                  <a16:creationId xmlns:a16="http://schemas.microsoft.com/office/drawing/2014/main" id="{093C61D3-C80D-4599-8280-763868B24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106" name="Freeform 25">
              <a:extLst>
                <a:ext uri="{FF2B5EF4-FFF2-40B4-BE49-F238E27FC236}">
                  <a16:creationId xmlns:a16="http://schemas.microsoft.com/office/drawing/2014/main" id="{D6D942F2-89B9-4755-89D9-436583176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T"/>
            </a:p>
          </p:txBody>
        </p:sp>
      </p:grpSp>
      <p:sp>
        <p:nvSpPr>
          <p:cNvPr id="107" name="Rectangle 106">
            <a:extLst>
              <a:ext uri="{FF2B5EF4-FFF2-40B4-BE49-F238E27FC236}">
                <a16:creationId xmlns:a16="http://schemas.microsoft.com/office/drawing/2014/main" id="{C40B6375-7479-45C4-8B99-EA1CF75F3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5480B2"/>
            </a:solidFill>
          </a:ln>
          <a:effectLst>
            <a:outerShdw blurRad="76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11">
            <a:extLst>
              <a:ext uri="{FF2B5EF4-FFF2-40B4-BE49-F238E27FC236}">
                <a16:creationId xmlns:a16="http://schemas.microsoft.com/office/drawing/2014/main" id="{80DF9A6F-AC98-2CEC-5DA0-0F9EB27067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99529" y="643467"/>
            <a:ext cx="999294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1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51F472-C5C3-24B1-98D0-397DE94F4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67" y="643466"/>
            <a:ext cx="10561265" cy="55710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270DDD-B7ED-5163-2011-4255A47B75B3}"/>
              </a:ext>
            </a:extLst>
          </p:cNvPr>
          <p:cNvSpPr txBox="1"/>
          <p:nvPr/>
        </p:nvSpPr>
        <p:spPr>
          <a:xfrm>
            <a:off x="124692" y="6386945"/>
            <a:ext cx="11457708" cy="38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>
                <a:solidFill>
                  <a:srgbClr val="FF2600"/>
                </a:solidFill>
              </a:rPr>
              <a:t>Fonte: </a:t>
            </a:r>
            <a:r>
              <a:rPr lang="en-GB" dirty="0">
                <a:solidFill>
                  <a:srgbClr val="FF2600"/>
                </a:solidFill>
              </a:rPr>
              <a:t>I numeri di Bologna </a:t>
            </a:r>
            <a:r>
              <a:rPr lang="en-GB" dirty="0" err="1">
                <a:solidFill>
                  <a:srgbClr val="FF2600"/>
                </a:solidFill>
              </a:rPr>
              <a:t>metropolitana</a:t>
            </a:r>
            <a:r>
              <a:rPr lang="en-GB" dirty="0">
                <a:solidFill>
                  <a:srgbClr val="FF2600"/>
                </a:solidFill>
              </a:rPr>
              <a:t> https://</a:t>
            </a:r>
            <a:r>
              <a:rPr lang="en-GB" dirty="0" err="1">
                <a:solidFill>
                  <a:srgbClr val="FF2600"/>
                </a:solidFill>
              </a:rPr>
              <a:t>inumeridibolognametropolitana.it</a:t>
            </a:r>
            <a:r>
              <a:rPr lang="en-GB" dirty="0">
                <a:solidFill>
                  <a:srgbClr val="FF2600"/>
                </a:solidFill>
              </a:rPr>
              <a:t>/</a:t>
            </a:r>
            <a:r>
              <a:rPr lang="en-GB" dirty="0" err="1">
                <a:solidFill>
                  <a:srgbClr val="FF2600"/>
                </a:solidFill>
              </a:rPr>
              <a:t>dati-statistici</a:t>
            </a:r>
            <a:r>
              <a:rPr lang="en-GB" dirty="0">
                <a:solidFill>
                  <a:srgbClr val="FF2600"/>
                </a:solidFill>
              </a:rPr>
              <a:t>/</a:t>
            </a:r>
            <a:endParaRPr lang="en-IT" dirty="0">
              <a:solidFill>
                <a:srgbClr val="FF26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199705-2A74-EB20-1582-23ABB5868300}"/>
              </a:ext>
            </a:extLst>
          </p:cNvPr>
          <p:cNvSpPr txBox="1"/>
          <p:nvPr/>
        </p:nvSpPr>
        <p:spPr>
          <a:xfrm>
            <a:off x="0" y="0"/>
            <a:ext cx="11901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2600"/>
                </a:solidFill>
              </a:rPr>
              <a:t>La </a:t>
            </a:r>
            <a:r>
              <a:rPr lang="en-GB" dirty="0" err="1">
                <a:solidFill>
                  <a:srgbClr val="FF2600"/>
                </a:solidFill>
              </a:rPr>
              <a:t>popolazione</a:t>
            </a:r>
            <a:r>
              <a:rPr lang="en-GB" dirty="0">
                <a:solidFill>
                  <a:srgbClr val="FF2600"/>
                </a:solidFill>
              </a:rPr>
              <a:t> </a:t>
            </a:r>
            <a:r>
              <a:rPr lang="en-GB" dirty="0" err="1">
                <a:solidFill>
                  <a:srgbClr val="FF2600"/>
                </a:solidFill>
              </a:rPr>
              <a:t>straniera</a:t>
            </a:r>
            <a:r>
              <a:rPr lang="en-GB" dirty="0">
                <a:solidFill>
                  <a:srgbClr val="FF2600"/>
                </a:solidFill>
              </a:rPr>
              <a:t>  - da “I numeri di Bologna </a:t>
            </a:r>
            <a:r>
              <a:rPr lang="en-GB" dirty="0" err="1">
                <a:solidFill>
                  <a:srgbClr val="FF2600"/>
                </a:solidFill>
              </a:rPr>
              <a:t>Metropolitana</a:t>
            </a:r>
            <a:r>
              <a:rPr lang="en-GB" dirty="0">
                <a:solidFill>
                  <a:srgbClr val="FF2600"/>
                </a:solidFill>
              </a:rPr>
              <a:t> (2022)” </a:t>
            </a:r>
          </a:p>
          <a:p>
            <a:endParaRPr lang="en-GB" dirty="0"/>
          </a:p>
          <a:p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3631563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674E1-DF7B-87E6-68A6-18BE963AD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T" dirty="0"/>
              <a:t>Ecosistema Culturale: realtà attive sul territorio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8D204-19D8-C3E2-2A07-72E76471E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0655" y="263235"/>
            <a:ext cx="6509665" cy="6456219"/>
          </a:xfrm>
        </p:spPr>
        <p:txBody>
          <a:bodyPr>
            <a:normAutofit fontScale="85000" lnSpcReduction="10000"/>
          </a:bodyPr>
          <a:lstStyle/>
          <a:p>
            <a:endParaRPr lang="en-GB" dirty="0"/>
          </a:p>
          <a:p>
            <a:r>
              <a:rPr lang="en-GB" dirty="0" err="1"/>
              <a:t>Servizio</a:t>
            </a:r>
            <a:r>
              <a:rPr lang="en-GB" dirty="0"/>
              <a:t> SAS – </a:t>
            </a:r>
            <a:r>
              <a:rPr lang="en-GB" dirty="0" err="1"/>
              <a:t>Servizio</a:t>
            </a:r>
            <a:r>
              <a:rPr lang="en-GB" dirty="0"/>
              <a:t> </a:t>
            </a:r>
            <a:r>
              <a:rPr lang="en-GB" dirty="0" err="1"/>
              <a:t>Aggancio</a:t>
            </a:r>
            <a:r>
              <a:rPr lang="en-GB" dirty="0"/>
              <a:t> </a:t>
            </a:r>
            <a:r>
              <a:rPr lang="en-GB" dirty="0" err="1"/>
              <a:t>Scolastico</a:t>
            </a:r>
            <a:r>
              <a:rPr lang="en-GB" dirty="0"/>
              <a:t> (</a:t>
            </a:r>
            <a:r>
              <a:rPr lang="en-GB" dirty="0" err="1"/>
              <a:t>Laboratori</a:t>
            </a:r>
            <a:r>
              <a:rPr lang="en-GB" dirty="0"/>
              <a:t> per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giovani</a:t>
            </a:r>
            <a:r>
              <a:rPr lang="en-GB" dirty="0"/>
              <a:t>)</a:t>
            </a:r>
          </a:p>
          <a:p>
            <a:r>
              <a:rPr lang="en-GB" dirty="0"/>
              <a:t>Le case di </a:t>
            </a:r>
            <a:r>
              <a:rPr lang="en-GB" dirty="0" err="1"/>
              <a:t>quartiere</a:t>
            </a:r>
            <a:r>
              <a:rPr lang="en-GB" dirty="0"/>
              <a:t> : </a:t>
            </a:r>
            <a:r>
              <a:rPr lang="en-GB" dirty="0" err="1"/>
              <a:t>Scipione</a:t>
            </a:r>
            <a:r>
              <a:rPr lang="en-GB" dirty="0"/>
              <a:t> del Ferro, Graf (Piazza </a:t>
            </a:r>
            <a:r>
              <a:rPr lang="en-GB" dirty="0" err="1"/>
              <a:t>Spadolini</a:t>
            </a:r>
            <a:r>
              <a:rPr lang="en-GB" dirty="0"/>
              <a:t>), Casa di </a:t>
            </a:r>
            <a:r>
              <a:rPr lang="en-GB" dirty="0" err="1"/>
              <a:t>Quartiere</a:t>
            </a:r>
            <a:r>
              <a:rPr lang="en-GB" dirty="0"/>
              <a:t> </a:t>
            </a:r>
            <a:r>
              <a:rPr lang="en-GB" dirty="0" err="1"/>
              <a:t>Nello</a:t>
            </a:r>
            <a:r>
              <a:rPr lang="en-GB" dirty="0"/>
              <a:t> </a:t>
            </a:r>
            <a:r>
              <a:rPr lang="en-GB" dirty="0" err="1"/>
              <a:t>Frassinetti</a:t>
            </a:r>
            <a:r>
              <a:rPr lang="en-GB" dirty="0"/>
              <a:t>, Casa di </a:t>
            </a:r>
            <a:r>
              <a:rPr lang="en-GB" dirty="0" err="1"/>
              <a:t>Quartiere</a:t>
            </a:r>
            <a:r>
              <a:rPr lang="en-GB" dirty="0"/>
              <a:t> </a:t>
            </a:r>
            <a:r>
              <a:rPr lang="en-GB" dirty="0" err="1"/>
              <a:t>Ruozi</a:t>
            </a:r>
            <a:r>
              <a:rPr lang="en-GB" dirty="0"/>
              <a:t>, Casa di </a:t>
            </a:r>
            <a:r>
              <a:rPr lang="en-GB" dirty="0" err="1"/>
              <a:t>Quartiere</a:t>
            </a:r>
            <a:r>
              <a:rPr lang="en-GB" dirty="0"/>
              <a:t> Ca’ Solare, Casa di </a:t>
            </a:r>
            <a:r>
              <a:rPr lang="en-GB" dirty="0" err="1"/>
              <a:t>Quartiere</a:t>
            </a:r>
            <a:r>
              <a:rPr lang="en-GB" dirty="0"/>
              <a:t> </a:t>
            </a:r>
            <a:r>
              <a:rPr lang="en-GB" dirty="0" err="1"/>
              <a:t>Pilastro</a:t>
            </a:r>
            <a:r>
              <a:rPr lang="en-GB" dirty="0"/>
              <a:t>, Casa di </a:t>
            </a:r>
            <a:r>
              <a:rPr lang="en-GB" dirty="0" err="1"/>
              <a:t>Quartiere</a:t>
            </a:r>
            <a:r>
              <a:rPr lang="en-GB" dirty="0"/>
              <a:t> </a:t>
            </a:r>
            <a:r>
              <a:rPr lang="en-GB" dirty="0" err="1"/>
              <a:t>Italicus</a:t>
            </a:r>
            <a:r>
              <a:rPr lang="en-GB" dirty="0"/>
              <a:t>, Casa di </a:t>
            </a:r>
            <a:r>
              <a:rPr lang="en-GB" dirty="0" err="1"/>
              <a:t>Quartiere</a:t>
            </a:r>
            <a:r>
              <a:rPr lang="en-GB" dirty="0"/>
              <a:t> Graf</a:t>
            </a:r>
          </a:p>
          <a:p>
            <a:r>
              <a:rPr lang="en-GB" dirty="0" err="1"/>
              <a:t>Centri</a:t>
            </a:r>
            <a:r>
              <a:rPr lang="en-GB" dirty="0"/>
              <a:t> </a:t>
            </a:r>
            <a:r>
              <a:rPr lang="en-GB" dirty="0" err="1"/>
              <a:t>Sociali</a:t>
            </a:r>
            <a:r>
              <a:rPr lang="en-GB" dirty="0"/>
              <a:t> </a:t>
            </a:r>
            <a:r>
              <a:rPr lang="en-GB" dirty="0" err="1"/>
              <a:t>Giovanili</a:t>
            </a:r>
            <a:r>
              <a:rPr lang="en-GB" dirty="0"/>
              <a:t> : Casa </a:t>
            </a:r>
            <a:r>
              <a:rPr lang="en-GB" dirty="0" err="1"/>
              <a:t>Gialla</a:t>
            </a:r>
            <a:r>
              <a:rPr lang="en-GB" dirty="0"/>
              <a:t>, </a:t>
            </a:r>
            <a:r>
              <a:rPr lang="en-GB" dirty="0" err="1"/>
              <a:t>Cortili</a:t>
            </a:r>
            <a:r>
              <a:rPr lang="en-GB" dirty="0"/>
              <a:t> (</a:t>
            </a:r>
            <a:r>
              <a:rPr lang="en-GB" dirty="0" err="1"/>
              <a:t>Scipione</a:t>
            </a:r>
            <a:r>
              <a:rPr lang="en-GB" dirty="0"/>
              <a:t> del Ferro), Croce del </a:t>
            </a:r>
            <a:r>
              <a:rPr lang="en-GB" dirty="0" err="1"/>
              <a:t>Biacco</a:t>
            </a:r>
            <a:r>
              <a:rPr lang="en-GB" dirty="0"/>
              <a:t> (Piazza </a:t>
            </a:r>
            <a:r>
              <a:rPr lang="en-GB" dirty="0" err="1"/>
              <a:t>dei</a:t>
            </a:r>
            <a:r>
              <a:rPr lang="en-GB" dirty="0"/>
              <a:t> Colori)</a:t>
            </a:r>
          </a:p>
          <a:p>
            <a:r>
              <a:rPr lang="en-GB" dirty="0"/>
              <a:t>Polo </a:t>
            </a:r>
            <a:r>
              <a:rPr lang="en-GB" dirty="0" err="1"/>
              <a:t>Pilastro</a:t>
            </a:r>
            <a:r>
              <a:rPr lang="en-GB" dirty="0"/>
              <a:t> (</a:t>
            </a:r>
            <a:r>
              <a:rPr lang="en-GB" dirty="0" err="1"/>
              <a:t>Scuola</a:t>
            </a:r>
            <a:r>
              <a:rPr lang="en-GB" dirty="0"/>
              <a:t> </a:t>
            </a:r>
            <a:r>
              <a:rPr lang="en-GB" dirty="0" err="1"/>
              <a:t>donne</a:t>
            </a:r>
            <a:r>
              <a:rPr lang="en-GB" dirty="0"/>
              <a:t>) / </a:t>
            </a:r>
            <a:r>
              <a:rPr lang="en-GB" dirty="0" err="1"/>
              <a:t>Spazio</a:t>
            </a:r>
            <a:r>
              <a:rPr lang="en-GB" dirty="0"/>
              <a:t> </a:t>
            </a:r>
            <a:r>
              <a:rPr lang="en-GB" dirty="0" err="1"/>
              <a:t>donne</a:t>
            </a:r>
            <a:r>
              <a:rPr lang="en-GB" dirty="0"/>
              <a:t> (</a:t>
            </a:r>
            <a:r>
              <a:rPr lang="en-GB" dirty="0" err="1"/>
              <a:t>scuola</a:t>
            </a:r>
            <a:r>
              <a:rPr lang="en-GB" dirty="0"/>
              <a:t> </a:t>
            </a:r>
            <a:r>
              <a:rPr lang="en-GB" dirty="0" err="1"/>
              <a:t>donne</a:t>
            </a:r>
            <a:r>
              <a:rPr lang="en-GB" dirty="0"/>
              <a:t> di </a:t>
            </a:r>
            <a:r>
              <a:rPr lang="en-GB" dirty="0" err="1"/>
              <a:t>Cirenaica</a:t>
            </a:r>
            <a:r>
              <a:rPr lang="en-GB" dirty="0"/>
              <a:t>)</a:t>
            </a:r>
          </a:p>
          <a:p>
            <a:r>
              <a:rPr lang="en-GB" dirty="0" err="1"/>
              <a:t>Associazoni</a:t>
            </a:r>
            <a:r>
              <a:rPr lang="en-GB" dirty="0"/>
              <a:t>: Granello di </a:t>
            </a:r>
            <a:r>
              <a:rPr lang="en-GB" dirty="0" err="1"/>
              <a:t>Senape</a:t>
            </a:r>
            <a:r>
              <a:rPr lang="en-GB" dirty="0"/>
              <a:t>, Dry-Art, Teatro </a:t>
            </a:r>
            <a:r>
              <a:rPr lang="en-GB" dirty="0" err="1"/>
              <a:t>Ebasko</a:t>
            </a:r>
            <a:r>
              <a:rPr lang="en-GB" dirty="0"/>
              <a:t>, YIAS, </a:t>
            </a:r>
            <a:r>
              <a:rPr lang="en-GB" dirty="0" err="1"/>
              <a:t>Artelego</a:t>
            </a:r>
            <a:r>
              <a:rPr lang="en-GB" dirty="0"/>
              <a:t> Aps, </a:t>
            </a:r>
            <a:r>
              <a:rPr lang="en-GB" dirty="0" err="1"/>
              <a:t>Bonlieu</a:t>
            </a:r>
            <a:r>
              <a:rPr lang="en-GB" dirty="0"/>
              <a:t> Zero51 </a:t>
            </a:r>
            <a:r>
              <a:rPr lang="en-GB" dirty="0" err="1"/>
              <a:t>AudioLab</a:t>
            </a:r>
            <a:r>
              <a:rPr lang="en-GB" dirty="0"/>
              <a:t>, Teatrino a due </a:t>
            </a:r>
            <a:r>
              <a:rPr lang="en-GB" dirty="0" err="1"/>
              <a:t>pollici</a:t>
            </a:r>
            <a:r>
              <a:rPr lang="en-GB" dirty="0"/>
              <a:t>, Arti e </a:t>
            </a:r>
            <a:r>
              <a:rPr lang="en-GB" dirty="0" err="1"/>
              <a:t>restauro</a:t>
            </a:r>
            <a:r>
              <a:rPr lang="en-GB" dirty="0"/>
              <a:t> </a:t>
            </a:r>
            <a:r>
              <a:rPr lang="en-GB" dirty="0" err="1"/>
              <a:t>Onlus</a:t>
            </a:r>
            <a:r>
              <a:rPr lang="en-GB" dirty="0"/>
              <a:t>, Centro di </a:t>
            </a:r>
            <a:r>
              <a:rPr lang="en-GB" dirty="0" err="1"/>
              <a:t>cultura</a:t>
            </a:r>
            <a:r>
              <a:rPr lang="en-GB" dirty="0"/>
              <a:t> </a:t>
            </a:r>
            <a:r>
              <a:rPr lang="en-GB" dirty="0" err="1"/>
              <a:t>Islamica</a:t>
            </a:r>
            <a:r>
              <a:rPr lang="en-GB" dirty="0"/>
              <a:t>, Chiesa Cristiana </a:t>
            </a:r>
            <a:r>
              <a:rPr lang="en-GB" dirty="0" err="1"/>
              <a:t>Evangelica</a:t>
            </a:r>
            <a:r>
              <a:rPr lang="en-GB" dirty="0"/>
              <a:t> Nuova Vita, </a:t>
            </a:r>
            <a:r>
              <a:rPr lang="en-GB" dirty="0" err="1"/>
              <a:t>Laboratorio</a:t>
            </a:r>
            <a:r>
              <a:rPr lang="en-GB" dirty="0"/>
              <a:t> R8 (</a:t>
            </a:r>
            <a:r>
              <a:rPr lang="en-GB" dirty="0" err="1"/>
              <a:t>Rosotom</a:t>
            </a:r>
            <a:r>
              <a:rPr lang="en-GB" dirty="0"/>
              <a:t> e Casa Willy), </a:t>
            </a:r>
            <a:r>
              <a:rPr lang="en-GB" dirty="0" err="1"/>
              <a:t>Associazione</a:t>
            </a:r>
            <a:r>
              <a:rPr lang="en-GB" dirty="0"/>
              <a:t> </a:t>
            </a:r>
            <a:r>
              <a:rPr lang="en-GB" dirty="0" err="1"/>
              <a:t>Cirenaica</a:t>
            </a:r>
            <a:r>
              <a:rPr lang="en-GB" dirty="0"/>
              <a:t>, </a:t>
            </a:r>
            <a:r>
              <a:rPr lang="en-GB" dirty="0" err="1"/>
              <a:t>Volabo</a:t>
            </a:r>
            <a:r>
              <a:rPr lang="en-GB" dirty="0"/>
              <a:t>, Mercato </a:t>
            </a:r>
            <a:r>
              <a:rPr lang="en-GB" dirty="0" err="1"/>
              <a:t>Sonato</a:t>
            </a:r>
            <a:r>
              <a:rPr lang="en-GB" dirty="0"/>
              <a:t>, Il </a:t>
            </a:r>
            <a:r>
              <a:rPr lang="en-GB" dirty="0" err="1"/>
              <a:t>Cerchio</a:t>
            </a:r>
            <a:r>
              <a:rPr lang="en-GB" dirty="0"/>
              <a:t> </a:t>
            </a:r>
            <a:r>
              <a:rPr lang="en-GB" dirty="0" err="1"/>
              <a:t>della</a:t>
            </a:r>
            <a:r>
              <a:rPr lang="en-GB" dirty="0"/>
              <a:t> </a:t>
            </a:r>
            <a:r>
              <a:rPr lang="en-GB" dirty="0" err="1"/>
              <a:t>Libia</a:t>
            </a:r>
            <a:r>
              <a:rPr lang="en-GB" dirty="0"/>
              <a:t>, Centro di </a:t>
            </a:r>
            <a:r>
              <a:rPr lang="en-GB" dirty="0" err="1"/>
              <a:t>accoglienza</a:t>
            </a:r>
            <a:r>
              <a:rPr lang="en-GB" dirty="0"/>
              <a:t> </a:t>
            </a:r>
            <a:r>
              <a:rPr lang="en-GB" dirty="0" err="1"/>
              <a:t>Beltrame-Sabatucci</a:t>
            </a:r>
            <a:r>
              <a:rPr lang="en-GB" dirty="0"/>
              <a:t>, Eta Beta, </a:t>
            </a:r>
            <a:r>
              <a:rPr lang="en-GB" dirty="0" err="1"/>
              <a:t>Oficina</a:t>
            </a:r>
            <a:r>
              <a:rPr lang="en-GB" dirty="0"/>
              <a:t>, Swing Dance Society, </a:t>
            </a:r>
            <a:r>
              <a:rPr lang="en-GB" dirty="0" err="1"/>
              <a:t>Accaparlante</a:t>
            </a:r>
            <a:r>
              <a:rPr lang="en-GB" dirty="0"/>
              <a:t>, Al </a:t>
            </a:r>
            <a:r>
              <a:rPr lang="en-GB" dirty="0" err="1"/>
              <a:t>Ghoufrane</a:t>
            </a:r>
            <a:r>
              <a:rPr lang="en-GB" dirty="0"/>
              <a:t>, </a:t>
            </a:r>
            <a:r>
              <a:rPr lang="en-GB" dirty="0" err="1"/>
              <a:t>Circolo</a:t>
            </a:r>
            <a:r>
              <a:rPr lang="en-GB" dirty="0"/>
              <a:t> La </a:t>
            </a:r>
            <a:r>
              <a:rPr lang="en-GB" dirty="0" err="1"/>
              <a:t>Fattoria</a:t>
            </a:r>
            <a:r>
              <a:rPr lang="en-GB" dirty="0"/>
              <a:t>, </a:t>
            </a:r>
            <a:r>
              <a:rPr lang="en-GB" dirty="0" err="1"/>
              <a:t>Laminarie</a:t>
            </a:r>
            <a:r>
              <a:rPr lang="en-GB" dirty="0"/>
              <a:t>/Dom, </a:t>
            </a:r>
            <a:r>
              <a:rPr lang="en-GB" dirty="0" err="1"/>
              <a:t>Virgola</a:t>
            </a:r>
            <a:r>
              <a:rPr lang="en-GB" dirty="0"/>
              <a:t>, </a:t>
            </a:r>
            <a:r>
              <a:rPr lang="en-GB" dirty="0" err="1"/>
              <a:t>Ritmo</a:t>
            </a:r>
            <a:r>
              <a:rPr lang="en-GB" dirty="0"/>
              <a:t> Lento (</a:t>
            </a:r>
            <a:r>
              <a:rPr lang="en-GB" dirty="0" err="1"/>
              <a:t>presso</a:t>
            </a:r>
            <a:r>
              <a:rPr lang="en-GB" dirty="0"/>
              <a:t> Il </a:t>
            </a:r>
            <a:r>
              <a:rPr lang="en-GB" dirty="0" err="1"/>
              <a:t>Casalone</a:t>
            </a:r>
            <a:r>
              <a:rPr lang="en-GB" dirty="0"/>
              <a:t>), </a:t>
            </a:r>
            <a:r>
              <a:rPr lang="en-GB" dirty="0" err="1"/>
              <a:t>Sofos</a:t>
            </a:r>
            <a:r>
              <a:rPr lang="en-GB" dirty="0"/>
              <a:t>, </a:t>
            </a:r>
            <a:r>
              <a:rPr lang="en-GB" dirty="0" err="1"/>
              <a:t>Tugende</a:t>
            </a:r>
            <a:r>
              <a:rPr lang="en-GB" dirty="0"/>
              <a:t>, Arci </a:t>
            </a:r>
            <a:r>
              <a:rPr lang="en-GB" dirty="0" err="1"/>
              <a:t>Guernelli</a:t>
            </a:r>
            <a:r>
              <a:rPr lang="en-GB" dirty="0"/>
              <a:t>, Donne in Strada, Studio Son House, Centro </a:t>
            </a:r>
            <a:r>
              <a:rPr lang="en-GB" dirty="0" err="1"/>
              <a:t>interculturale</a:t>
            </a:r>
            <a:r>
              <a:rPr lang="en-GB" dirty="0"/>
              <a:t> </a:t>
            </a:r>
            <a:r>
              <a:rPr lang="en-GB" dirty="0" err="1"/>
              <a:t>Zonarelli</a:t>
            </a:r>
            <a:endParaRPr lang="en-GB" dirty="0"/>
          </a:p>
          <a:p>
            <a:r>
              <a:rPr lang="en-GB" dirty="0" err="1"/>
              <a:t>Biblioteche</a:t>
            </a:r>
            <a:r>
              <a:rPr lang="en-GB" dirty="0"/>
              <a:t> del </a:t>
            </a:r>
            <a:r>
              <a:rPr lang="en-GB" dirty="0" err="1"/>
              <a:t>quartiere</a:t>
            </a:r>
            <a:endParaRPr lang="en-GB" dirty="0"/>
          </a:p>
          <a:p>
            <a:endParaRPr lang="en-GB" dirty="0"/>
          </a:p>
          <a:p>
            <a:endParaRPr lang="en-IT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9F122A-E818-4CF4-8B50-044301483DE9}"/>
              </a:ext>
            </a:extLst>
          </p:cNvPr>
          <p:cNvSpPr txBox="1"/>
          <p:nvPr/>
        </p:nvSpPr>
        <p:spPr>
          <a:xfrm>
            <a:off x="526474" y="5237019"/>
            <a:ext cx="45304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FF2600"/>
                </a:solidFill>
              </a:rPr>
              <a:t>Corsi</a:t>
            </a:r>
            <a:r>
              <a:rPr lang="en-GB" dirty="0">
                <a:solidFill>
                  <a:srgbClr val="FF2600"/>
                </a:solidFill>
              </a:rPr>
              <a:t>, </a:t>
            </a:r>
            <a:r>
              <a:rPr lang="en-GB" dirty="0" err="1">
                <a:solidFill>
                  <a:srgbClr val="FF2600"/>
                </a:solidFill>
              </a:rPr>
              <a:t>laboratori</a:t>
            </a:r>
            <a:r>
              <a:rPr lang="en-GB" dirty="0">
                <a:solidFill>
                  <a:srgbClr val="FF2600"/>
                </a:solidFill>
              </a:rPr>
              <a:t> </a:t>
            </a:r>
            <a:r>
              <a:rPr lang="en-GB" dirty="0" err="1">
                <a:solidFill>
                  <a:srgbClr val="FF2600"/>
                </a:solidFill>
              </a:rPr>
              <a:t>artistici</a:t>
            </a:r>
            <a:r>
              <a:rPr lang="en-GB" dirty="0">
                <a:solidFill>
                  <a:srgbClr val="FF2600"/>
                </a:solidFill>
              </a:rPr>
              <a:t>, </a:t>
            </a:r>
            <a:r>
              <a:rPr lang="en-GB" dirty="0" err="1">
                <a:solidFill>
                  <a:srgbClr val="FF2600"/>
                </a:solidFill>
              </a:rPr>
              <a:t>servizio</a:t>
            </a:r>
            <a:r>
              <a:rPr lang="en-GB" dirty="0">
                <a:solidFill>
                  <a:srgbClr val="FF2600"/>
                </a:solidFill>
              </a:rPr>
              <a:t> dopo </a:t>
            </a:r>
            <a:r>
              <a:rPr lang="en-GB" dirty="0" err="1">
                <a:solidFill>
                  <a:srgbClr val="FF2600"/>
                </a:solidFill>
              </a:rPr>
              <a:t>scuola</a:t>
            </a:r>
            <a:r>
              <a:rPr lang="en-GB" dirty="0">
                <a:solidFill>
                  <a:srgbClr val="FF2600"/>
                </a:solidFill>
              </a:rPr>
              <a:t>, aula studio, </a:t>
            </a:r>
            <a:r>
              <a:rPr lang="en-GB" dirty="0" err="1">
                <a:solidFill>
                  <a:srgbClr val="FF2600"/>
                </a:solidFill>
              </a:rPr>
              <a:t>giochi</a:t>
            </a:r>
            <a:r>
              <a:rPr lang="en-GB" dirty="0">
                <a:solidFill>
                  <a:srgbClr val="FF2600"/>
                </a:solidFill>
              </a:rPr>
              <a:t>, </a:t>
            </a:r>
            <a:r>
              <a:rPr lang="en-GB" dirty="0" err="1">
                <a:solidFill>
                  <a:srgbClr val="FF2600"/>
                </a:solidFill>
              </a:rPr>
              <a:t>eventi</a:t>
            </a:r>
            <a:r>
              <a:rPr lang="en-GB" dirty="0">
                <a:solidFill>
                  <a:srgbClr val="FF2600"/>
                </a:solidFill>
              </a:rPr>
              <a:t> </a:t>
            </a:r>
            <a:r>
              <a:rPr lang="en-GB" dirty="0" err="1">
                <a:solidFill>
                  <a:srgbClr val="FF2600"/>
                </a:solidFill>
              </a:rPr>
              <a:t>culturali</a:t>
            </a:r>
            <a:r>
              <a:rPr lang="en-GB" dirty="0">
                <a:solidFill>
                  <a:srgbClr val="FF2600"/>
                </a:solidFill>
              </a:rPr>
              <a:t>, </a:t>
            </a:r>
            <a:r>
              <a:rPr lang="en-GB" dirty="0" err="1">
                <a:solidFill>
                  <a:srgbClr val="FF2600"/>
                </a:solidFill>
              </a:rPr>
              <a:t>attività</a:t>
            </a:r>
            <a:r>
              <a:rPr lang="en-GB" dirty="0">
                <a:solidFill>
                  <a:srgbClr val="FF2600"/>
                </a:solidFill>
              </a:rPr>
              <a:t> sportive, </a:t>
            </a:r>
            <a:r>
              <a:rPr lang="en-GB" dirty="0" err="1">
                <a:solidFill>
                  <a:srgbClr val="FF2600"/>
                </a:solidFill>
              </a:rPr>
              <a:t>corsi</a:t>
            </a:r>
            <a:r>
              <a:rPr lang="en-GB" dirty="0">
                <a:solidFill>
                  <a:srgbClr val="FF2600"/>
                </a:solidFill>
              </a:rPr>
              <a:t> di lingua per </a:t>
            </a:r>
            <a:r>
              <a:rPr lang="en-GB" dirty="0" err="1">
                <a:solidFill>
                  <a:srgbClr val="FF2600"/>
                </a:solidFill>
              </a:rPr>
              <a:t>madri</a:t>
            </a:r>
            <a:r>
              <a:rPr lang="en-GB" dirty="0">
                <a:solidFill>
                  <a:srgbClr val="FF2600"/>
                </a:solidFill>
              </a:rPr>
              <a:t> di </a:t>
            </a:r>
            <a:r>
              <a:rPr lang="en-GB" dirty="0" err="1">
                <a:solidFill>
                  <a:srgbClr val="FF2600"/>
                </a:solidFill>
              </a:rPr>
              <a:t>origine</a:t>
            </a:r>
            <a:r>
              <a:rPr lang="en-GB" dirty="0">
                <a:solidFill>
                  <a:srgbClr val="FF2600"/>
                </a:solidFill>
              </a:rPr>
              <a:t> </a:t>
            </a:r>
            <a:r>
              <a:rPr lang="en-GB" dirty="0" err="1">
                <a:solidFill>
                  <a:srgbClr val="FF2600"/>
                </a:solidFill>
              </a:rPr>
              <a:t>straniera</a:t>
            </a:r>
            <a:r>
              <a:rPr lang="en-GB" dirty="0">
                <a:solidFill>
                  <a:srgbClr val="FF2600"/>
                </a:solidFill>
              </a:rPr>
              <a:t>.</a:t>
            </a:r>
          </a:p>
          <a:p>
            <a:endParaRPr lang="en-GB" dirty="0"/>
          </a:p>
          <a:p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2025741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1450DD-22B4-7F0E-D064-6156112A0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844865"/>
            <a:ext cx="5130799" cy="31682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09E5D7-D1B1-AAF6-4B94-A12C157FC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733" y="1841479"/>
            <a:ext cx="5130799" cy="31682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0AA2C4-953A-F5EB-1D23-4A9474E1A1F7}"/>
              </a:ext>
            </a:extLst>
          </p:cNvPr>
          <p:cNvSpPr txBox="1"/>
          <p:nvPr/>
        </p:nvSpPr>
        <p:spPr>
          <a:xfrm>
            <a:off x="311727" y="394855"/>
            <a:ext cx="11014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>
                <a:solidFill>
                  <a:srgbClr val="FF2600"/>
                </a:solidFill>
              </a:rPr>
              <a:t>La popolazione straniera</a:t>
            </a:r>
          </a:p>
          <a:p>
            <a:r>
              <a:rPr lang="en-IT" dirty="0">
                <a:solidFill>
                  <a:srgbClr val="FF2600"/>
                </a:solidFill>
              </a:rPr>
              <a:t>I numeri di Bologna Metropolitana (2022) </a:t>
            </a:r>
          </a:p>
          <a:p>
            <a:r>
              <a:rPr lang="en-IT" dirty="0">
                <a:solidFill>
                  <a:srgbClr val="FF2600"/>
                </a:solidFill>
              </a:rPr>
              <a:t>F</a:t>
            </a:r>
            <a:r>
              <a:rPr lang="en-GB" dirty="0">
                <a:solidFill>
                  <a:srgbClr val="FF2600"/>
                </a:solidFill>
              </a:rPr>
              <a:t>o</a:t>
            </a:r>
            <a:r>
              <a:rPr lang="en-IT" dirty="0">
                <a:solidFill>
                  <a:srgbClr val="FF2600"/>
                </a:solidFill>
              </a:rPr>
              <a:t>nte: </a:t>
            </a:r>
            <a:r>
              <a:rPr lang="en-GB" dirty="0">
                <a:solidFill>
                  <a:srgbClr val="FF2600"/>
                </a:solidFill>
              </a:rPr>
              <a:t>https://</a:t>
            </a:r>
            <a:r>
              <a:rPr lang="en-GB" dirty="0" err="1">
                <a:solidFill>
                  <a:srgbClr val="FF2600"/>
                </a:solidFill>
              </a:rPr>
              <a:t>inumeridibolognametropolitana.it</a:t>
            </a:r>
            <a:r>
              <a:rPr lang="en-GB" dirty="0">
                <a:solidFill>
                  <a:srgbClr val="FF2600"/>
                </a:solidFill>
              </a:rPr>
              <a:t>/</a:t>
            </a:r>
            <a:r>
              <a:rPr lang="en-GB" dirty="0" err="1">
                <a:solidFill>
                  <a:srgbClr val="FF2600"/>
                </a:solidFill>
              </a:rPr>
              <a:t>dati-statistici</a:t>
            </a:r>
            <a:r>
              <a:rPr lang="en-GB" dirty="0">
                <a:solidFill>
                  <a:srgbClr val="FF2600"/>
                </a:solidFill>
              </a:rPr>
              <a:t>/</a:t>
            </a:r>
            <a:r>
              <a:rPr lang="en-IT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F95EFA-A87C-58AE-5D77-8A9BB2D8524B}"/>
              </a:ext>
            </a:extLst>
          </p:cNvPr>
          <p:cNvSpPr txBox="1"/>
          <p:nvPr/>
        </p:nvSpPr>
        <p:spPr>
          <a:xfrm>
            <a:off x="643466" y="5278582"/>
            <a:ext cx="5130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>
                <a:solidFill>
                  <a:srgbClr val="FF2600"/>
                </a:solidFill>
              </a:rPr>
              <a:t>Totale:  11.866</a:t>
            </a:r>
          </a:p>
          <a:p>
            <a:r>
              <a:rPr lang="en-IT" dirty="0">
                <a:solidFill>
                  <a:srgbClr val="FF2600"/>
                </a:solidFill>
              </a:rPr>
              <a:t>Quartiere San Donato San Vitale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8CEA82-697B-1F8C-4BFC-5F59AEBFFEAA}"/>
              </a:ext>
            </a:extLst>
          </p:cNvPr>
          <p:cNvSpPr txBox="1"/>
          <p:nvPr/>
        </p:nvSpPr>
        <p:spPr>
          <a:xfrm>
            <a:off x="6417733" y="5278582"/>
            <a:ext cx="5130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>
                <a:solidFill>
                  <a:srgbClr val="FF2600"/>
                </a:solidFill>
              </a:rPr>
              <a:t>Totale: 60947</a:t>
            </a:r>
          </a:p>
          <a:p>
            <a:r>
              <a:rPr lang="en-IT" dirty="0">
                <a:solidFill>
                  <a:srgbClr val="FF2600"/>
                </a:solidFill>
              </a:rPr>
              <a:t>Comune </a:t>
            </a:r>
            <a:r>
              <a:rPr lang="en-GB" dirty="0">
                <a:solidFill>
                  <a:srgbClr val="FF2600"/>
                </a:solidFill>
              </a:rPr>
              <a:t>di Bologna</a:t>
            </a:r>
            <a:endParaRPr lang="en-IT" dirty="0">
              <a:solidFill>
                <a:srgbClr val="FF2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520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07992-6C1D-9AC0-DBAD-035B27D27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Ricerca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6C9BA-A6A0-7A3A-B8E1-90FF7F938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IT" dirty="0"/>
          </a:p>
          <a:p>
            <a:r>
              <a:rPr lang="en-IT" dirty="0"/>
              <a:t>In secondo luogo, è stata condotta la ricerca di sfondo</a:t>
            </a:r>
          </a:p>
          <a:p>
            <a:r>
              <a:rPr lang="en-IT" dirty="0"/>
              <a:t>Attraverso un costante raccordo con l’Ufficio reti del Quartiere è stato definito un campione di soggetti da intervistare.</a:t>
            </a:r>
          </a:p>
          <a:p>
            <a:r>
              <a:rPr lang="en-IT" dirty="0"/>
              <a:t>Sono state realizzate 13 interviste semi-strutturate (in presenza, e online) con referenti istituzionali e soggetti attivi nel territorio. </a:t>
            </a:r>
          </a:p>
          <a:p>
            <a:r>
              <a:rPr lang="en-GB" dirty="0" err="1"/>
              <a:t>Interviste</a:t>
            </a:r>
            <a:r>
              <a:rPr lang="en-GB" dirty="0"/>
              <a:t> semi-</a:t>
            </a:r>
            <a:r>
              <a:rPr lang="en-GB" dirty="0" err="1"/>
              <a:t>strutturate</a:t>
            </a:r>
            <a:r>
              <a:rPr lang="en-GB" dirty="0"/>
              <a:t> </a:t>
            </a:r>
            <a:r>
              <a:rPr lang="en-GB" dirty="0" err="1"/>
              <a:t>hanno</a:t>
            </a:r>
            <a:r>
              <a:rPr lang="en-GB" dirty="0"/>
              <a:t> </a:t>
            </a:r>
            <a:r>
              <a:rPr lang="en-GB" dirty="0" err="1"/>
              <a:t>fornito</a:t>
            </a:r>
            <a:r>
              <a:rPr lang="en-GB" dirty="0"/>
              <a:t>: un </a:t>
            </a:r>
            <a:r>
              <a:rPr lang="en-GB" dirty="0" err="1"/>
              <a:t>quadro</a:t>
            </a:r>
            <a:r>
              <a:rPr lang="en-GB" dirty="0"/>
              <a:t> </a:t>
            </a:r>
            <a:r>
              <a:rPr lang="en-GB" dirty="0" err="1"/>
              <a:t>generale</a:t>
            </a:r>
            <a:r>
              <a:rPr lang="en-GB" dirty="0"/>
              <a:t> del </a:t>
            </a:r>
            <a:r>
              <a:rPr lang="en-GB" dirty="0" err="1"/>
              <a:t>fenomeno</a:t>
            </a:r>
            <a:r>
              <a:rPr lang="en-GB" dirty="0"/>
              <a:t>, </a:t>
            </a:r>
            <a:r>
              <a:rPr lang="en-GB" dirty="0" err="1"/>
              <a:t>servizi</a:t>
            </a:r>
            <a:r>
              <a:rPr lang="en-GB" dirty="0"/>
              <a:t> e Welfare </a:t>
            </a:r>
            <a:r>
              <a:rPr lang="en-GB" dirty="0" err="1"/>
              <a:t>culturale</a:t>
            </a:r>
            <a:r>
              <a:rPr lang="en-GB" dirty="0"/>
              <a:t> </a:t>
            </a:r>
            <a:r>
              <a:rPr lang="en-GB" dirty="0" err="1"/>
              <a:t>esistente</a:t>
            </a:r>
            <a:r>
              <a:rPr lang="en-GB" dirty="0"/>
              <a:t> </a:t>
            </a:r>
            <a:r>
              <a:rPr lang="en-GB" dirty="0" err="1"/>
              <a:t>sul</a:t>
            </a:r>
            <a:r>
              <a:rPr lang="en-GB" dirty="0"/>
              <a:t> </a:t>
            </a:r>
            <a:r>
              <a:rPr lang="en-GB" dirty="0" err="1"/>
              <a:t>territorio</a:t>
            </a:r>
            <a:r>
              <a:rPr lang="en-GB" dirty="0"/>
              <a:t>; </a:t>
            </a:r>
            <a:r>
              <a:rPr lang="en-GB" dirty="0" err="1"/>
              <a:t>percezione</a:t>
            </a:r>
            <a:r>
              <a:rPr lang="en-GB" dirty="0"/>
              <a:t> </a:t>
            </a:r>
            <a:r>
              <a:rPr lang="en-GB" dirty="0" err="1"/>
              <a:t>legata</a:t>
            </a:r>
            <a:r>
              <a:rPr lang="en-GB" dirty="0"/>
              <a:t> </a:t>
            </a:r>
            <a:r>
              <a:rPr lang="en-GB" dirty="0" err="1"/>
              <a:t>all’esperienza</a:t>
            </a:r>
            <a:r>
              <a:rPr lang="en-GB" dirty="0"/>
              <a:t> </a:t>
            </a:r>
            <a:r>
              <a:rPr lang="en-GB" dirty="0" err="1"/>
              <a:t>sul</a:t>
            </a:r>
            <a:r>
              <a:rPr lang="en-GB" dirty="0"/>
              <a:t> campo; </a:t>
            </a:r>
            <a:r>
              <a:rPr lang="en-GB" dirty="0" err="1"/>
              <a:t>criticità</a:t>
            </a:r>
            <a:r>
              <a:rPr lang="en-GB" dirty="0"/>
              <a:t> e </a:t>
            </a:r>
            <a:r>
              <a:rPr lang="en-GB" dirty="0" err="1"/>
              <a:t>soluzioni</a:t>
            </a:r>
            <a:r>
              <a:rPr lang="en-GB" dirty="0"/>
              <a:t> </a:t>
            </a:r>
            <a:r>
              <a:rPr lang="en-GB" dirty="0" err="1"/>
              <a:t>possibili</a:t>
            </a:r>
            <a:r>
              <a:rPr lang="en-GB" dirty="0"/>
              <a:t> </a:t>
            </a:r>
            <a:r>
              <a:rPr lang="en-GB" dirty="0" err="1"/>
              <a:t>riguardo</a:t>
            </a:r>
            <a:r>
              <a:rPr lang="en-GB" dirty="0"/>
              <a:t> al </a:t>
            </a:r>
            <a:r>
              <a:rPr lang="en-GB" dirty="0" err="1"/>
              <a:t>fenomeno</a:t>
            </a:r>
            <a:r>
              <a:rPr lang="en-GB" dirty="0"/>
              <a:t> (disagio </a:t>
            </a:r>
            <a:r>
              <a:rPr lang="en-GB" dirty="0" err="1"/>
              <a:t>giovanile-dispersione</a:t>
            </a:r>
            <a:r>
              <a:rPr lang="en-GB" dirty="0"/>
              <a:t> </a:t>
            </a:r>
            <a:r>
              <a:rPr lang="en-GB" dirty="0" err="1"/>
              <a:t>scolastica</a:t>
            </a:r>
            <a:r>
              <a:rPr lang="en-GB" dirty="0"/>
              <a:t>)</a:t>
            </a:r>
          </a:p>
          <a:p>
            <a:r>
              <a:rPr lang="en-GB" dirty="0"/>
              <a:t>La </a:t>
            </a:r>
            <a:r>
              <a:rPr lang="en-GB" dirty="0" err="1"/>
              <a:t>ricerca</a:t>
            </a:r>
            <a:r>
              <a:rPr lang="en-GB" dirty="0"/>
              <a:t> di </a:t>
            </a:r>
            <a:r>
              <a:rPr lang="en-GB" dirty="0" err="1"/>
              <a:t>sfondo</a:t>
            </a:r>
            <a:r>
              <a:rPr lang="en-GB" dirty="0"/>
              <a:t> </a:t>
            </a:r>
            <a:r>
              <a:rPr lang="en-GB" dirty="0" err="1"/>
              <a:t>è</a:t>
            </a:r>
            <a:r>
              <a:rPr lang="en-GB" dirty="0"/>
              <a:t> </a:t>
            </a:r>
            <a:r>
              <a:rPr lang="en-GB" dirty="0" err="1"/>
              <a:t>stata</a:t>
            </a:r>
            <a:r>
              <a:rPr lang="en-GB" dirty="0"/>
              <a:t> </a:t>
            </a:r>
            <a:r>
              <a:rPr lang="en-GB" dirty="0" err="1"/>
              <a:t>presentata</a:t>
            </a:r>
            <a:r>
              <a:rPr lang="en-GB" dirty="0"/>
              <a:t> </a:t>
            </a:r>
            <a:r>
              <a:rPr lang="en-GB" dirty="0" err="1"/>
              <a:t>alla</a:t>
            </a:r>
            <a:r>
              <a:rPr lang="en-GB" dirty="0"/>
              <a:t> </a:t>
            </a:r>
            <a:r>
              <a:rPr lang="en-GB" dirty="0" err="1"/>
              <a:t>Cabina</a:t>
            </a:r>
            <a:r>
              <a:rPr lang="en-GB" dirty="0"/>
              <a:t> di regia.</a:t>
            </a:r>
          </a:p>
          <a:p>
            <a:endParaRPr lang="en-IT" dirty="0"/>
          </a:p>
          <a:p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559538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extBox 1">
            <a:extLst>
              <a:ext uri="{FF2B5EF4-FFF2-40B4-BE49-F238E27FC236}">
                <a16:creationId xmlns:a16="http://schemas.microsoft.com/office/drawing/2014/main" id="{D9636AD0-09BB-4D2A-5CE8-4C6D5EA3F0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3958102"/>
              </p:ext>
            </p:extLst>
          </p:nvPr>
        </p:nvGraphicFramePr>
        <p:xfrm>
          <a:off x="498764" y="124689"/>
          <a:ext cx="11120816" cy="6248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90617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9AA85-9D64-465B-F284-30505A2B8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Come si manifesta?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75D23-2C45-E742-BAF6-8F86CA5FB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4509" y="360217"/>
            <a:ext cx="6495811" cy="6206837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 err="1"/>
              <a:t>Dispersione</a:t>
            </a:r>
            <a:r>
              <a:rPr lang="en-GB" dirty="0"/>
              <a:t> </a:t>
            </a:r>
            <a:r>
              <a:rPr lang="en-GB" dirty="0" err="1"/>
              <a:t>scolastica</a:t>
            </a:r>
            <a:r>
              <a:rPr lang="en-GB" dirty="0"/>
              <a:t> </a:t>
            </a:r>
            <a:r>
              <a:rPr lang="en-GB" dirty="0" err="1"/>
              <a:t>è</a:t>
            </a:r>
            <a:r>
              <a:rPr lang="en-GB" dirty="0"/>
              <a:t> un </a:t>
            </a:r>
            <a:r>
              <a:rPr lang="en-GB" dirty="0" err="1"/>
              <a:t>fenomeno</a:t>
            </a:r>
            <a:r>
              <a:rPr lang="en-GB" dirty="0"/>
              <a:t> </a:t>
            </a:r>
            <a:r>
              <a:rPr lang="en-GB" dirty="0" err="1"/>
              <a:t>progressivo</a:t>
            </a:r>
            <a:r>
              <a:rPr lang="en-GB" dirty="0"/>
              <a:t>,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giovani</a:t>
            </a:r>
            <a:r>
              <a:rPr lang="en-GB" dirty="0"/>
              <a:t> non </a:t>
            </a:r>
            <a:r>
              <a:rPr lang="en-GB" dirty="0" err="1"/>
              <a:t>lasciano</a:t>
            </a:r>
            <a:r>
              <a:rPr lang="en-GB" dirty="0"/>
              <a:t> la </a:t>
            </a:r>
            <a:r>
              <a:rPr lang="en-GB" dirty="0" err="1"/>
              <a:t>scuola</a:t>
            </a:r>
            <a:r>
              <a:rPr lang="en-GB" dirty="0"/>
              <a:t> da un </a:t>
            </a:r>
            <a:r>
              <a:rPr lang="en-GB" dirty="0" err="1"/>
              <a:t>momento</a:t>
            </a:r>
            <a:r>
              <a:rPr lang="en-GB" dirty="0"/>
              <a:t> </a:t>
            </a:r>
            <a:r>
              <a:rPr lang="en-GB" dirty="0" err="1"/>
              <a:t>all’altro</a:t>
            </a:r>
            <a:r>
              <a:rPr lang="en-GB" dirty="0"/>
              <a:t> ma </a:t>
            </a:r>
            <a:r>
              <a:rPr lang="en-GB" dirty="0" err="1"/>
              <a:t>iniziano</a:t>
            </a:r>
            <a:r>
              <a:rPr lang="en-GB" dirty="0"/>
              <a:t> a </a:t>
            </a:r>
            <a:r>
              <a:rPr lang="en-GB" dirty="0" err="1"/>
              <a:t>manifestare</a:t>
            </a:r>
            <a:r>
              <a:rPr lang="en-GB" dirty="0"/>
              <a:t> </a:t>
            </a:r>
            <a:r>
              <a:rPr lang="en-GB" dirty="0" err="1"/>
              <a:t>dei</a:t>
            </a:r>
            <a:r>
              <a:rPr lang="en-GB" dirty="0"/>
              <a:t> </a:t>
            </a:r>
            <a:r>
              <a:rPr lang="en-GB" dirty="0" err="1"/>
              <a:t>sintomi</a:t>
            </a:r>
            <a:r>
              <a:rPr lang="en-GB" dirty="0"/>
              <a:t> come </a:t>
            </a:r>
            <a:r>
              <a:rPr lang="en-GB" dirty="0" err="1"/>
              <a:t>ritardi</a:t>
            </a:r>
            <a:r>
              <a:rPr lang="en-GB" dirty="0"/>
              <a:t> sempre </a:t>
            </a:r>
            <a:r>
              <a:rPr lang="en-GB" dirty="0" err="1"/>
              <a:t>più</a:t>
            </a:r>
            <a:r>
              <a:rPr lang="en-GB" dirty="0"/>
              <a:t> </a:t>
            </a:r>
            <a:r>
              <a:rPr lang="en-GB" dirty="0" err="1"/>
              <a:t>frequenti</a:t>
            </a:r>
            <a:r>
              <a:rPr lang="en-GB" dirty="0"/>
              <a:t>, </a:t>
            </a:r>
            <a:r>
              <a:rPr lang="en-GB" dirty="0" err="1"/>
              <a:t>oppure</a:t>
            </a:r>
            <a:r>
              <a:rPr lang="en-GB" dirty="0"/>
              <a:t> </a:t>
            </a:r>
            <a:r>
              <a:rPr lang="en-GB" dirty="0" err="1"/>
              <a:t>presenza</a:t>
            </a:r>
            <a:r>
              <a:rPr lang="en-GB" dirty="0"/>
              <a:t> </a:t>
            </a:r>
            <a:r>
              <a:rPr lang="en-GB" dirty="0" err="1"/>
              <a:t>fisica</a:t>
            </a:r>
            <a:r>
              <a:rPr lang="en-GB" dirty="0"/>
              <a:t> ma </a:t>
            </a:r>
            <a:r>
              <a:rPr lang="en-GB" dirty="0" err="1"/>
              <a:t>creando</a:t>
            </a:r>
            <a:r>
              <a:rPr lang="en-GB" dirty="0"/>
              <a:t> </a:t>
            </a:r>
            <a:r>
              <a:rPr lang="en-GB" dirty="0" err="1"/>
              <a:t>disturbi</a:t>
            </a:r>
            <a:r>
              <a:rPr lang="en-GB" dirty="0"/>
              <a:t> in aula, </a:t>
            </a:r>
            <a:r>
              <a:rPr lang="en-GB" dirty="0" err="1"/>
              <a:t>comportamenti</a:t>
            </a:r>
            <a:r>
              <a:rPr lang="en-GB" dirty="0"/>
              <a:t> </a:t>
            </a:r>
            <a:r>
              <a:rPr lang="en-GB" dirty="0" err="1"/>
              <a:t>aggressivi</a:t>
            </a:r>
            <a:r>
              <a:rPr lang="en-GB" dirty="0"/>
              <a:t>, </a:t>
            </a:r>
            <a:r>
              <a:rPr lang="en-GB" dirty="0" err="1"/>
              <a:t>assenze</a:t>
            </a:r>
            <a:r>
              <a:rPr lang="en-GB" dirty="0"/>
              <a:t> sempre </a:t>
            </a:r>
            <a:r>
              <a:rPr lang="en-GB" dirty="0" err="1"/>
              <a:t>più</a:t>
            </a:r>
            <a:r>
              <a:rPr lang="en-GB" dirty="0"/>
              <a:t> </a:t>
            </a:r>
            <a:r>
              <a:rPr lang="en-GB" dirty="0" err="1"/>
              <a:t>frequenti</a:t>
            </a:r>
            <a:r>
              <a:rPr lang="en-GB" dirty="0"/>
              <a:t> e </a:t>
            </a:r>
            <a:r>
              <a:rPr lang="en-GB" dirty="0" err="1"/>
              <a:t>ritiro</a:t>
            </a:r>
            <a:r>
              <a:rPr lang="en-GB" dirty="0"/>
              <a:t> </a:t>
            </a:r>
            <a:r>
              <a:rPr lang="en-GB" dirty="0" err="1"/>
              <a:t>definitivo</a:t>
            </a:r>
            <a:endParaRPr lang="en-GB" dirty="0"/>
          </a:p>
          <a:p>
            <a:r>
              <a:rPr lang="en-GB" dirty="0" err="1"/>
              <a:t>Isolamento</a:t>
            </a:r>
            <a:r>
              <a:rPr lang="en-GB" dirty="0"/>
              <a:t> </a:t>
            </a:r>
          </a:p>
          <a:p>
            <a:r>
              <a:rPr lang="en-GB" dirty="0" err="1"/>
              <a:t>Ritiro</a:t>
            </a:r>
            <a:r>
              <a:rPr lang="en-GB" dirty="0"/>
              <a:t> </a:t>
            </a:r>
            <a:r>
              <a:rPr lang="en-GB" dirty="0" err="1"/>
              <a:t>sociale</a:t>
            </a:r>
            <a:r>
              <a:rPr lang="en-GB" dirty="0"/>
              <a:t> “Hikikomori”</a:t>
            </a:r>
          </a:p>
          <a:p>
            <a:r>
              <a:rPr lang="en-GB" dirty="0" err="1"/>
              <a:t>Uso</a:t>
            </a:r>
            <a:r>
              <a:rPr lang="en-GB" dirty="0"/>
              <a:t> di </a:t>
            </a:r>
            <a:r>
              <a:rPr lang="en-GB" dirty="0" err="1"/>
              <a:t>stupefacenti</a:t>
            </a:r>
            <a:r>
              <a:rPr lang="en-GB" dirty="0"/>
              <a:t> e </a:t>
            </a:r>
            <a:r>
              <a:rPr lang="en-GB" dirty="0" err="1"/>
              <a:t>spaccio</a:t>
            </a:r>
            <a:endParaRPr lang="en-GB" dirty="0"/>
          </a:p>
          <a:p>
            <a:r>
              <a:rPr lang="en-GB" dirty="0" err="1"/>
              <a:t>Comportamenti</a:t>
            </a:r>
            <a:r>
              <a:rPr lang="en-GB" dirty="0"/>
              <a:t> </a:t>
            </a:r>
            <a:r>
              <a:rPr lang="en-GB" dirty="0" err="1"/>
              <a:t>aggressivi</a:t>
            </a:r>
            <a:r>
              <a:rPr lang="en-GB" dirty="0"/>
              <a:t>, </a:t>
            </a:r>
            <a:r>
              <a:rPr lang="en-GB" dirty="0" err="1"/>
              <a:t>violenti</a:t>
            </a:r>
            <a:r>
              <a:rPr lang="en-GB" dirty="0"/>
              <a:t> </a:t>
            </a:r>
            <a:r>
              <a:rPr lang="en-GB" dirty="0" err="1"/>
              <a:t>negli</a:t>
            </a:r>
            <a:r>
              <a:rPr lang="en-GB" dirty="0"/>
              <a:t> </a:t>
            </a:r>
            <a:r>
              <a:rPr lang="en-GB" dirty="0" err="1"/>
              <a:t>spazi</a:t>
            </a:r>
            <a:r>
              <a:rPr lang="en-GB" dirty="0"/>
              <a:t> </a:t>
            </a:r>
            <a:r>
              <a:rPr lang="en-GB" dirty="0" err="1"/>
              <a:t>pubblici</a:t>
            </a:r>
            <a:endParaRPr lang="en-GB" dirty="0"/>
          </a:p>
          <a:p>
            <a:r>
              <a:rPr lang="en-GB" dirty="0" err="1"/>
              <a:t>Problemi</a:t>
            </a:r>
            <a:r>
              <a:rPr lang="en-GB" dirty="0"/>
              <a:t> </a:t>
            </a:r>
            <a:r>
              <a:rPr lang="en-GB" dirty="0" err="1"/>
              <a:t>psicologici</a:t>
            </a:r>
            <a:endParaRPr lang="en-GB" dirty="0"/>
          </a:p>
          <a:p>
            <a:endParaRPr lang="en-GB" dirty="0"/>
          </a:p>
          <a:p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3276727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C1987-37DD-72D7-3DB3-316AA8729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Indicatore “ELET”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37C02-F89E-7C9F-8273-2C5FD29DE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091" y="374073"/>
            <a:ext cx="7065818" cy="6220691"/>
          </a:xfrm>
        </p:spPr>
        <p:txBody>
          <a:bodyPr>
            <a:normAutofit fontScale="92500" lnSpcReduction="10000"/>
          </a:bodyPr>
          <a:lstStyle/>
          <a:p>
            <a:endParaRPr lang="en-GB" dirty="0"/>
          </a:p>
          <a:p>
            <a:r>
              <a:rPr lang="en-GB" dirty="0"/>
              <a:t>In Europa, il </a:t>
            </a:r>
            <a:r>
              <a:rPr lang="en-GB" dirty="0" err="1"/>
              <a:t>fenomeno</a:t>
            </a:r>
            <a:r>
              <a:rPr lang="en-GB" dirty="0"/>
              <a:t> </a:t>
            </a:r>
            <a:r>
              <a:rPr lang="en-GB" dirty="0" err="1"/>
              <a:t>è</a:t>
            </a:r>
            <a:r>
              <a:rPr lang="en-GB" dirty="0"/>
              <a:t> </a:t>
            </a:r>
            <a:r>
              <a:rPr lang="en-GB" dirty="0" err="1"/>
              <a:t>misurato</a:t>
            </a:r>
            <a:r>
              <a:rPr lang="en-GB" dirty="0"/>
              <a:t> con </a:t>
            </a:r>
            <a:r>
              <a:rPr lang="en-GB" dirty="0" err="1"/>
              <a:t>l’indicatore</a:t>
            </a:r>
            <a:r>
              <a:rPr lang="en-GB" dirty="0"/>
              <a:t> “ELET” : Early Leavers from Education and Training</a:t>
            </a:r>
          </a:p>
          <a:p>
            <a:r>
              <a:rPr lang="en-GB" dirty="0" err="1"/>
              <a:t>L’indicatore</a:t>
            </a:r>
            <a:r>
              <a:rPr lang="en-GB" dirty="0"/>
              <a:t> </a:t>
            </a:r>
            <a:r>
              <a:rPr lang="en-GB" dirty="0" err="1"/>
              <a:t>è</a:t>
            </a:r>
            <a:r>
              <a:rPr lang="en-GB" dirty="0"/>
              <a:t> </a:t>
            </a:r>
            <a:r>
              <a:rPr lang="en-GB" dirty="0" err="1"/>
              <a:t>dato</a:t>
            </a:r>
            <a:r>
              <a:rPr lang="en-GB" dirty="0"/>
              <a:t> </a:t>
            </a:r>
            <a:r>
              <a:rPr lang="en-GB" dirty="0" err="1"/>
              <a:t>dalla</a:t>
            </a:r>
            <a:r>
              <a:rPr lang="en-GB" dirty="0"/>
              <a:t> quota di </a:t>
            </a:r>
            <a:r>
              <a:rPr lang="en-GB" dirty="0" err="1"/>
              <a:t>popolazione</a:t>
            </a:r>
            <a:r>
              <a:rPr lang="en-GB" dirty="0"/>
              <a:t> di 18-24 anni </a:t>
            </a:r>
            <a:r>
              <a:rPr lang="en-GB" dirty="0" err="1"/>
              <a:t>che</a:t>
            </a:r>
            <a:r>
              <a:rPr lang="en-GB" dirty="0"/>
              <a:t> ha </a:t>
            </a:r>
            <a:r>
              <a:rPr lang="en-GB" dirty="0" err="1"/>
              <a:t>abbandonato</a:t>
            </a:r>
            <a:r>
              <a:rPr lang="en-GB" dirty="0"/>
              <a:t> </a:t>
            </a:r>
            <a:r>
              <a:rPr lang="en-GB" dirty="0" err="1"/>
              <a:t>gli</a:t>
            </a:r>
            <a:r>
              <a:rPr lang="en-GB" dirty="0"/>
              <a:t> </a:t>
            </a:r>
            <a:r>
              <a:rPr lang="en-GB" dirty="0" err="1"/>
              <a:t>studi</a:t>
            </a:r>
            <a:r>
              <a:rPr lang="en-GB" dirty="0"/>
              <a:t> senza aver </a:t>
            </a:r>
            <a:r>
              <a:rPr lang="en-GB" dirty="0" err="1"/>
              <a:t>conseguito</a:t>
            </a:r>
            <a:r>
              <a:rPr lang="en-GB" dirty="0"/>
              <a:t> un </a:t>
            </a:r>
            <a:r>
              <a:rPr lang="en-GB" dirty="0" err="1"/>
              <a:t>titolo</a:t>
            </a:r>
            <a:r>
              <a:rPr lang="en-GB" dirty="0"/>
              <a:t> </a:t>
            </a:r>
            <a:r>
              <a:rPr lang="en-GB" dirty="0" err="1"/>
              <a:t>superiore</a:t>
            </a:r>
            <a:r>
              <a:rPr lang="en-GB" dirty="0"/>
              <a:t> al </a:t>
            </a:r>
            <a:r>
              <a:rPr lang="en-GB" dirty="0" err="1"/>
              <a:t>livello</a:t>
            </a:r>
            <a:r>
              <a:rPr lang="en-GB" dirty="0"/>
              <a:t> 3 </a:t>
            </a:r>
            <a:r>
              <a:rPr lang="en-GB" dirty="0" err="1"/>
              <a:t>della</a:t>
            </a:r>
            <a:r>
              <a:rPr lang="en-GB" dirty="0"/>
              <a:t> </a:t>
            </a:r>
            <a:r>
              <a:rPr lang="en-GB" dirty="0" err="1"/>
              <a:t>classificazione</a:t>
            </a:r>
            <a:r>
              <a:rPr lang="en-GB" dirty="0"/>
              <a:t> </a:t>
            </a:r>
            <a:r>
              <a:rPr lang="en-GB" dirty="0" err="1"/>
              <a:t>internazionale</a:t>
            </a:r>
            <a:r>
              <a:rPr lang="en-GB" dirty="0"/>
              <a:t> sui </a:t>
            </a:r>
            <a:r>
              <a:rPr lang="en-GB" dirty="0" err="1"/>
              <a:t>livelli</a:t>
            </a:r>
            <a:r>
              <a:rPr lang="en-GB" dirty="0"/>
              <a:t> di </a:t>
            </a:r>
            <a:r>
              <a:rPr lang="en-GB" dirty="0" err="1"/>
              <a:t>istruzione</a:t>
            </a:r>
            <a:r>
              <a:rPr lang="en-GB" dirty="0"/>
              <a:t> (</a:t>
            </a:r>
            <a:r>
              <a:rPr lang="en-GB" dirty="0" err="1"/>
              <a:t>Isced</a:t>
            </a:r>
            <a:r>
              <a:rPr lang="en-GB" dirty="0"/>
              <a:t>)</a:t>
            </a:r>
          </a:p>
          <a:p>
            <a:r>
              <a:rPr lang="en-GB" dirty="0"/>
              <a:t>Tale </a:t>
            </a:r>
            <a:r>
              <a:rPr lang="en-GB" dirty="0" err="1"/>
              <a:t>indicatore</a:t>
            </a:r>
            <a:r>
              <a:rPr lang="en-GB" dirty="0"/>
              <a:t>, </a:t>
            </a:r>
            <a:r>
              <a:rPr lang="en-GB" dirty="0" err="1"/>
              <a:t>nel</a:t>
            </a:r>
            <a:r>
              <a:rPr lang="en-GB" dirty="0"/>
              <a:t> </a:t>
            </a:r>
            <a:r>
              <a:rPr lang="en-GB" dirty="0" err="1"/>
              <a:t>sistema</a:t>
            </a:r>
            <a:r>
              <a:rPr lang="en-GB" dirty="0"/>
              <a:t> di </a:t>
            </a:r>
            <a:r>
              <a:rPr lang="en-GB" dirty="0" err="1"/>
              <a:t>istruzione</a:t>
            </a:r>
            <a:r>
              <a:rPr lang="en-GB" dirty="0"/>
              <a:t> </a:t>
            </a:r>
            <a:r>
              <a:rPr lang="en-GB" dirty="0" err="1"/>
              <a:t>italiano</a:t>
            </a:r>
            <a:r>
              <a:rPr lang="en-GB" dirty="0"/>
              <a:t>, equivale </a:t>
            </a:r>
            <a:r>
              <a:rPr lang="en-GB" dirty="0" err="1"/>
              <a:t>alla</a:t>
            </a:r>
            <a:r>
              <a:rPr lang="en-GB" dirty="0"/>
              <a:t> </a:t>
            </a:r>
            <a:r>
              <a:rPr lang="en-GB" dirty="0" err="1"/>
              <a:t>percentuale</a:t>
            </a:r>
            <a:r>
              <a:rPr lang="en-GB" dirty="0"/>
              <a:t> </a:t>
            </a:r>
            <a:r>
              <a:rPr lang="en-GB" dirty="0" err="1"/>
              <a:t>della</a:t>
            </a:r>
            <a:r>
              <a:rPr lang="en-GB" dirty="0"/>
              <a:t> </a:t>
            </a:r>
            <a:r>
              <a:rPr lang="en-GB" dirty="0" err="1"/>
              <a:t>popolazione</a:t>
            </a:r>
            <a:r>
              <a:rPr lang="en-GB" dirty="0"/>
              <a:t> in </a:t>
            </a:r>
            <a:r>
              <a:rPr lang="en-GB" dirty="0" err="1"/>
              <a:t>età</a:t>
            </a:r>
            <a:r>
              <a:rPr lang="en-GB" dirty="0"/>
              <a:t> 18-24 anni </a:t>
            </a:r>
            <a:r>
              <a:rPr lang="en-GB" dirty="0" err="1"/>
              <a:t>che</a:t>
            </a:r>
            <a:r>
              <a:rPr lang="en-GB" dirty="0"/>
              <a:t> non ha </a:t>
            </a:r>
            <a:r>
              <a:rPr lang="en-GB" dirty="0" err="1"/>
              <a:t>conseguito</a:t>
            </a:r>
            <a:r>
              <a:rPr lang="en-GB" dirty="0"/>
              <a:t> </a:t>
            </a:r>
            <a:r>
              <a:rPr lang="en-GB" dirty="0" err="1"/>
              <a:t>titoli</a:t>
            </a:r>
            <a:r>
              <a:rPr lang="en-GB" dirty="0"/>
              <a:t> </a:t>
            </a:r>
            <a:r>
              <a:rPr lang="en-GB" dirty="0" err="1"/>
              <a:t>scolastici</a:t>
            </a:r>
            <a:r>
              <a:rPr lang="en-GB" dirty="0"/>
              <a:t> </a:t>
            </a:r>
            <a:r>
              <a:rPr lang="en-GB" dirty="0" err="1"/>
              <a:t>superiori</a:t>
            </a:r>
            <a:r>
              <a:rPr lang="en-GB" dirty="0"/>
              <a:t> </a:t>
            </a:r>
            <a:r>
              <a:rPr lang="en-GB" dirty="0" err="1"/>
              <a:t>alla</a:t>
            </a:r>
            <a:r>
              <a:rPr lang="en-GB" dirty="0"/>
              <a:t> </a:t>
            </a:r>
            <a:r>
              <a:rPr lang="en-GB" dirty="0" err="1"/>
              <a:t>licenza</a:t>
            </a:r>
            <a:r>
              <a:rPr lang="en-GB" dirty="0"/>
              <a:t> media (il </a:t>
            </a:r>
            <a:r>
              <a:rPr lang="en-GB" dirty="0" err="1"/>
              <a:t>titolo</a:t>
            </a:r>
            <a:r>
              <a:rPr lang="en-GB" dirty="0"/>
              <a:t> di </a:t>
            </a:r>
            <a:r>
              <a:rPr lang="en-GB" dirty="0" err="1"/>
              <a:t>scuola</a:t>
            </a:r>
            <a:r>
              <a:rPr lang="en-GB" dirty="0"/>
              <a:t> </a:t>
            </a:r>
            <a:r>
              <a:rPr lang="en-GB" dirty="0" err="1"/>
              <a:t>secondaria</a:t>
            </a:r>
            <a:r>
              <a:rPr lang="en-GB" dirty="0"/>
              <a:t> di primo </a:t>
            </a:r>
            <a:r>
              <a:rPr lang="en-GB" dirty="0" err="1"/>
              <a:t>grado</a:t>
            </a:r>
            <a:r>
              <a:rPr lang="en-GB" dirty="0"/>
              <a:t>), non </a:t>
            </a:r>
            <a:r>
              <a:rPr lang="en-GB" dirty="0" err="1"/>
              <a:t>è</a:t>
            </a:r>
            <a:r>
              <a:rPr lang="en-GB" dirty="0"/>
              <a:t> in </a:t>
            </a:r>
            <a:r>
              <a:rPr lang="en-GB" dirty="0" err="1"/>
              <a:t>possesso</a:t>
            </a:r>
            <a:r>
              <a:rPr lang="en-GB" dirty="0"/>
              <a:t> di </a:t>
            </a:r>
            <a:r>
              <a:rPr lang="en-GB" dirty="0" err="1"/>
              <a:t>qualifiche</a:t>
            </a:r>
            <a:r>
              <a:rPr lang="en-GB" dirty="0"/>
              <a:t> </a:t>
            </a:r>
            <a:r>
              <a:rPr lang="en-GB" dirty="0" err="1"/>
              <a:t>professionali</a:t>
            </a:r>
            <a:r>
              <a:rPr lang="en-GB" dirty="0"/>
              <a:t> </a:t>
            </a:r>
            <a:r>
              <a:rPr lang="en-GB" dirty="0" err="1"/>
              <a:t>ottenute</a:t>
            </a:r>
            <a:r>
              <a:rPr lang="en-GB" dirty="0"/>
              <a:t> in </a:t>
            </a:r>
            <a:r>
              <a:rPr lang="en-GB" dirty="0" err="1"/>
              <a:t>corsi</a:t>
            </a:r>
            <a:r>
              <a:rPr lang="en-GB" dirty="0"/>
              <a:t> di </a:t>
            </a:r>
            <a:r>
              <a:rPr lang="en-GB" dirty="0" err="1"/>
              <a:t>durata</a:t>
            </a:r>
            <a:r>
              <a:rPr lang="en-GB" dirty="0"/>
              <a:t> di </a:t>
            </a:r>
            <a:r>
              <a:rPr lang="en-GB" dirty="0" err="1"/>
              <a:t>almeno</a:t>
            </a:r>
            <a:r>
              <a:rPr lang="en-GB" dirty="0"/>
              <a:t> 2 anni e non </a:t>
            </a:r>
            <a:r>
              <a:rPr lang="en-GB" dirty="0" err="1"/>
              <a:t>frequenta</a:t>
            </a:r>
            <a:r>
              <a:rPr lang="en-GB" dirty="0"/>
              <a:t> né </a:t>
            </a:r>
            <a:r>
              <a:rPr lang="en-GB" dirty="0" err="1"/>
              <a:t>corsi</a:t>
            </a:r>
            <a:r>
              <a:rPr lang="en-GB" dirty="0"/>
              <a:t> </a:t>
            </a:r>
            <a:r>
              <a:rPr lang="en-GB" dirty="0" err="1"/>
              <a:t>scolastici</a:t>
            </a:r>
            <a:r>
              <a:rPr lang="en-GB" dirty="0"/>
              <a:t> né </a:t>
            </a:r>
            <a:r>
              <a:rPr lang="en-GB" dirty="0" err="1"/>
              <a:t>attività</a:t>
            </a:r>
            <a:r>
              <a:rPr lang="en-GB" dirty="0"/>
              <a:t> formative.</a:t>
            </a:r>
          </a:p>
          <a:p>
            <a:r>
              <a:rPr lang="en-GB" dirty="0" err="1"/>
              <a:t>Mancanza</a:t>
            </a:r>
            <a:r>
              <a:rPr lang="en-GB" dirty="0"/>
              <a:t> di </a:t>
            </a:r>
            <a:r>
              <a:rPr lang="en-GB" dirty="0" err="1"/>
              <a:t>dati</a:t>
            </a:r>
            <a:r>
              <a:rPr lang="en-GB" dirty="0"/>
              <a:t> </a:t>
            </a:r>
            <a:r>
              <a:rPr lang="en-GB" dirty="0" err="1"/>
              <a:t>statistici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rigurdano</a:t>
            </a:r>
            <a:r>
              <a:rPr lang="en-GB" dirty="0"/>
              <a:t> la </a:t>
            </a:r>
            <a:r>
              <a:rPr lang="en-GB" dirty="0" err="1"/>
              <a:t>coorte</a:t>
            </a:r>
            <a:r>
              <a:rPr lang="en-GB" dirty="0"/>
              <a:t> </a:t>
            </a:r>
            <a:r>
              <a:rPr lang="en-GB" dirty="0" err="1"/>
              <a:t>tra</a:t>
            </a:r>
            <a:r>
              <a:rPr lang="en-GB" dirty="0"/>
              <a:t> 11 e 17 anni : uno </a:t>
            </a:r>
            <a:r>
              <a:rPr lang="en-GB" dirty="0" err="1"/>
              <a:t>dei</a:t>
            </a:r>
            <a:r>
              <a:rPr lang="en-GB" dirty="0"/>
              <a:t> </a:t>
            </a:r>
            <a:r>
              <a:rPr lang="en-GB" dirty="0" err="1"/>
              <a:t>motivi</a:t>
            </a:r>
            <a:r>
              <a:rPr lang="en-GB" dirty="0"/>
              <a:t> di </a:t>
            </a:r>
            <a:r>
              <a:rPr lang="en-GB" dirty="0" err="1"/>
              <a:t>questa</a:t>
            </a:r>
            <a:r>
              <a:rPr lang="en-GB" dirty="0"/>
              <a:t> </a:t>
            </a:r>
            <a:r>
              <a:rPr lang="en-GB" dirty="0" err="1"/>
              <a:t>mancanza</a:t>
            </a:r>
            <a:r>
              <a:rPr lang="en-GB" dirty="0"/>
              <a:t> di </a:t>
            </a:r>
            <a:r>
              <a:rPr lang="en-GB" dirty="0" err="1"/>
              <a:t>dati</a:t>
            </a:r>
            <a:r>
              <a:rPr lang="en-GB" dirty="0"/>
              <a:t>: </a:t>
            </a:r>
            <a:r>
              <a:rPr lang="en-GB" dirty="0" err="1"/>
              <a:t>l’abbandono</a:t>
            </a:r>
            <a:r>
              <a:rPr lang="en-GB" dirty="0"/>
              <a:t> </a:t>
            </a:r>
            <a:r>
              <a:rPr lang="en-GB" dirty="0" err="1"/>
              <a:t>scolastico</a:t>
            </a:r>
            <a:r>
              <a:rPr lang="en-GB" dirty="0"/>
              <a:t> </a:t>
            </a:r>
            <a:r>
              <a:rPr lang="en-GB" dirty="0" err="1"/>
              <a:t>è</a:t>
            </a:r>
            <a:r>
              <a:rPr lang="en-GB" dirty="0"/>
              <a:t> un </a:t>
            </a:r>
            <a:r>
              <a:rPr lang="en-GB" dirty="0" err="1"/>
              <a:t>processo</a:t>
            </a:r>
            <a:r>
              <a:rPr lang="en-GB" dirty="0"/>
              <a:t>, non </a:t>
            </a:r>
            <a:r>
              <a:rPr lang="en-GB" dirty="0" err="1"/>
              <a:t>avviene</a:t>
            </a:r>
            <a:r>
              <a:rPr lang="en-GB" dirty="0"/>
              <a:t> in un </a:t>
            </a:r>
            <a:r>
              <a:rPr lang="en-GB" dirty="0" err="1"/>
              <a:t>giorno</a:t>
            </a:r>
            <a:r>
              <a:rPr lang="en-GB" dirty="0"/>
              <a:t> </a:t>
            </a:r>
            <a:r>
              <a:rPr lang="en-GB" dirty="0" err="1"/>
              <a:t>specifico</a:t>
            </a:r>
            <a:r>
              <a:rPr lang="en-GB" dirty="0"/>
              <a:t> </a:t>
            </a:r>
            <a:r>
              <a:rPr lang="en-GB" dirty="0" err="1"/>
              <a:t>della</a:t>
            </a:r>
            <a:r>
              <a:rPr lang="en-GB" dirty="0"/>
              <a:t> vita </a:t>
            </a:r>
            <a:r>
              <a:rPr lang="en-GB" dirty="0" err="1"/>
              <a:t>degli</a:t>
            </a:r>
            <a:r>
              <a:rPr lang="en-GB" dirty="0"/>
              <a:t> </a:t>
            </a:r>
            <a:r>
              <a:rPr lang="en-GB" dirty="0" err="1"/>
              <a:t>adolescenti</a:t>
            </a:r>
            <a:r>
              <a:rPr lang="en-GB" dirty="0"/>
              <a:t> ma </a:t>
            </a:r>
            <a:r>
              <a:rPr lang="en-GB" dirty="0" err="1"/>
              <a:t>avviene</a:t>
            </a:r>
            <a:r>
              <a:rPr lang="en-GB" dirty="0"/>
              <a:t> </a:t>
            </a:r>
            <a:r>
              <a:rPr lang="en-GB" dirty="0" err="1"/>
              <a:t>progressivamente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possono</a:t>
            </a:r>
            <a:r>
              <a:rPr lang="en-GB" dirty="0"/>
              <a:t> </a:t>
            </a:r>
            <a:r>
              <a:rPr lang="en-GB" dirty="0" err="1"/>
              <a:t>manifestarsi</a:t>
            </a:r>
            <a:r>
              <a:rPr lang="en-GB" dirty="0"/>
              <a:t> con </a:t>
            </a:r>
            <a:r>
              <a:rPr lang="en-GB" dirty="0" err="1"/>
              <a:t>ritardi</a:t>
            </a:r>
            <a:r>
              <a:rPr lang="en-GB" dirty="0"/>
              <a:t> e </a:t>
            </a:r>
            <a:r>
              <a:rPr lang="en-GB" dirty="0" err="1"/>
              <a:t>assenze</a:t>
            </a:r>
            <a:r>
              <a:rPr lang="en-GB" dirty="0"/>
              <a:t> e </a:t>
            </a:r>
            <a:r>
              <a:rPr lang="en-GB" dirty="0" err="1"/>
              <a:t>diventare</a:t>
            </a:r>
            <a:r>
              <a:rPr lang="en-GB" dirty="0"/>
              <a:t> un </a:t>
            </a:r>
            <a:r>
              <a:rPr lang="en-GB" dirty="0" err="1"/>
              <a:t>vero</a:t>
            </a:r>
            <a:r>
              <a:rPr lang="en-GB" dirty="0"/>
              <a:t> </a:t>
            </a:r>
            <a:r>
              <a:rPr lang="en-GB" dirty="0" err="1"/>
              <a:t>ritiro</a:t>
            </a:r>
            <a:r>
              <a:rPr lang="en-GB" dirty="0"/>
              <a:t> </a:t>
            </a:r>
            <a:r>
              <a:rPr lang="en-GB" dirty="0" err="1"/>
              <a:t>scolastico</a:t>
            </a:r>
            <a:r>
              <a:rPr lang="en-GB" dirty="0"/>
              <a:t> e </a:t>
            </a:r>
            <a:r>
              <a:rPr lang="en-GB" dirty="0" err="1"/>
              <a:t>sociale</a:t>
            </a:r>
            <a:r>
              <a:rPr lang="en-GB" dirty="0"/>
              <a:t>.</a:t>
            </a:r>
          </a:p>
          <a:p>
            <a:endParaRPr lang="en-GB" dirty="0"/>
          </a:p>
          <a:p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570704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roup 129">
            <a:extLst>
              <a:ext uri="{FF2B5EF4-FFF2-40B4-BE49-F238E27FC236}">
                <a16:creationId xmlns:a16="http://schemas.microsoft.com/office/drawing/2014/main" id="{AE19E2D2-078B-459F-A431-2037B063FD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31" name="Freeform 5">
              <a:extLst>
                <a:ext uri="{FF2B5EF4-FFF2-40B4-BE49-F238E27FC236}">
                  <a16:creationId xmlns:a16="http://schemas.microsoft.com/office/drawing/2014/main" id="{14035B44-9204-427C-98D0-75678B980C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132" name="Freeform 6">
              <a:extLst>
                <a:ext uri="{FF2B5EF4-FFF2-40B4-BE49-F238E27FC236}">
                  <a16:creationId xmlns:a16="http://schemas.microsoft.com/office/drawing/2014/main" id="{755FDC7E-5938-4B4B-8877-06EE01FCDB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133" name="Freeform 7">
              <a:extLst>
                <a:ext uri="{FF2B5EF4-FFF2-40B4-BE49-F238E27FC236}">
                  <a16:creationId xmlns:a16="http://schemas.microsoft.com/office/drawing/2014/main" id="{F0437E65-E6AA-41CB-8690-97980FE0D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134" name="Freeform 8">
              <a:extLst>
                <a:ext uri="{FF2B5EF4-FFF2-40B4-BE49-F238E27FC236}">
                  <a16:creationId xmlns:a16="http://schemas.microsoft.com/office/drawing/2014/main" id="{3F0EF991-E8E2-4486-80F2-A9E03DA18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135" name="Freeform 9">
              <a:extLst>
                <a:ext uri="{FF2B5EF4-FFF2-40B4-BE49-F238E27FC236}">
                  <a16:creationId xmlns:a16="http://schemas.microsoft.com/office/drawing/2014/main" id="{FB081D04-EE00-42EF-BBFB-684673613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136" name="Freeform 10">
              <a:extLst>
                <a:ext uri="{FF2B5EF4-FFF2-40B4-BE49-F238E27FC236}">
                  <a16:creationId xmlns:a16="http://schemas.microsoft.com/office/drawing/2014/main" id="{12B7F571-868C-421B-8A57-6196C8124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137" name="Freeform 11">
              <a:extLst>
                <a:ext uri="{FF2B5EF4-FFF2-40B4-BE49-F238E27FC236}">
                  <a16:creationId xmlns:a16="http://schemas.microsoft.com/office/drawing/2014/main" id="{7E4953C7-80FE-46D4-A354-20321F421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138" name="Freeform 12">
              <a:extLst>
                <a:ext uri="{FF2B5EF4-FFF2-40B4-BE49-F238E27FC236}">
                  <a16:creationId xmlns:a16="http://schemas.microsoft.com/office/drawing/2014/main" id="{C60293D3-71F6-45CD-890F-E68F81CDD9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139" name="Freeform 13">
              <a:extLst>
                <a:ext uri="{FF2B5EF4-FFF2-40B4-BE49-F238E27FC236}">
                  <a16:creationId xmlns:a16="http://schemas.microsoft.com/office/drawing/2014/main" id="{940865AC-2494-4A34-80AC-0D78FE9C50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140" name="Freeform 14">
              <a:extLst>
                <a:ext uri="{FF2B5EF4-FFF2-40B4-BE49-F238E27FC236}">
                  <a16:creationId xmlns:a16="http://schemas.microsoft.com/office/drawing/2014/main" id="{E8206DC4-8F5A-4192-BB5B-39A4A2CDDD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141" name="Freeform 15">
              <a:extLst>
                <a:ext uri="{FF2B5EF4-FFF2-40B4-BE49-F238E27FC236}">
                  <a16:creationId xmlns:a16="http://schemas.microsoft.com/office/drawing/2014/main" id="{1851F69F-8755-4226-9A81-C27799E32B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142" name="Freeform 16">
              <a:extLst>
                <a:ext uri="{FF2B5EF4-FFF2-40B4-BE49-F238E27FC236}">
                  <a16:creationId xmlns:a16="http://schemas.microsoft.com/office/drawing/2014/main" id="{D85B97EF-28BC-441A-9EBB-81EF34094A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143" name="Freeform 17">
              <a:extLst>
                <a:ext uri="{FF2B5EF4-FFF2-40B4-BE49-F238E27FC236}">
                  <a16:creationId xmlns:a16="http://schemas.microsoft.com/office/drawing/2014/main" id="{7C68D975-1EC2-4BFA-811D-0454109E3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144" name="Freeform 18">
              <a:extLst>
                <a:ext uri="{FF2B5EF4-FFF2-40B4-BE49-F238E27FC236}">
                  <a16:creationId xmlns:a16="http://schemas.microsoft.com/office/drawing/2014/main" id="{251959DD-2AB4-4342-8A28-A25293926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145" name="Freeform 19">
              <a:extLst>
                <a:ext uri="{FF2B5EF4-FFF2-40B4-BE49-F238E27FC236}">
                  <a16:creationId xmlns:a16="http://schemas.microsoft.com/office/drawing/2014/main" id="{785D37AB-3782-4D04-A998-0C126E1BDF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146" name="Freeform 20">
              <a:extLst>
                <a:ext uri="{FF2B5EF4-FFF2-40B4-BE49-F238E27FC236}">
                  <a16:creationId xmlns:a16="http://schemas.microsoft.com/office/drawing/2014/main" id="{9313ACA4-E3EA-43A3-822B-DD5DF119D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147" name="Freeform 21">
              <a:extLst>
                <a:ext uri="{FF2B5EF4-FFF2-40B4-BE49-F238E27FC236}">
                  <a16:creationId xmlns:a16="http://schemas.microsoft.com/office/drawing/2014/main" id="{5A98D1AB-DF34-414B-9696-4B671EC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148" name="Freeform 22">
              <a:extLst>
                <a:ext uri="{FF2B5EF4-FFF2-40B4-BE49-F238E27FC236}">
                  <a16:creationId xmlns:a16="http://schemas.microsoft.com/office/drawing/2014/main" id="{8153A7D0-F980-48CC-B318-806C679F4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149" name="Freeform 23">
              <a:extLst>
                <a:ext uri="{FF2B5EF4-FFF2-40B4-BE49-F238E27FC236}">
                  <a16:creationId xmlns:a16="http://schemas.microsoft.com/office/drawing/2014/main" id="{96E44097-7726-43F7-9E27-8BD5BCF89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150" name="Freeform 24">
              <a:extLst>
                <a:ext uri="{FF2B5EF4-FFF2-40B4-BE49-F238E27FC236}">
                  <a16:creationId xmlns:a16="http://schemas.microsoft.com/office/drawing/2014/main" id="{65B28630-DA3C-4E4C-94ED-0ED8F353C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151" name="Freeform 25">
              <a:extLst>
                <a:ext uri="{FF2B5EF4-FFF2-40B4-BE49-F238E27FC236}">
                  <a16:creationId xmlns:a16="http://schemas.microsoft.com/office/drawing/2014/main" id="{1686151F-4919-4A15-9EC3-0329453ED6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T"/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E10C7CFA-FC7F-479C-9026-39109C0B5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9971A5E3-BBAD-4023-B07C-7FBC4202D8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T"/>
            </a:p>
          </p:txBody>
        </p:sp>
        <p:sp>
          <p:nvSpPr>
            <p:cNvPr id="155" name="Isosceles Triangle 22">
              <a:extLst>
                <a:ext uri="{FF2B5EF4-FFF2-40B4-BE49-F238E27FC236}">
                  <a16:creationId xmlns:a16="http://schemas.microsoft.com/office/drawing/2014/main" id="{FC05BA5F-5BBE-4BFA-A313-1554762332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T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5275B948-0170-4286-84CE-04CA461F2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T"/>
            </a:p>
          </p:txBody>
        </p:sp>
      </p:grpSp>
      <p:sp useBgFill="1">
        <p:nvSpPr>
          <p:cNvPr id="158" name="Rectangle 157">
            <a:extLst>
              <a:ext uri="{FF2B5EF4-FFF2-40B4-BE49-F238E27FC236}">
                <a16:creationId xmlns:a16="http://schemas.microsoft.com/office/drawing/2014/main" id="{79246B4F-CEC3-442B-92D8-BD098634F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65FBD374-0821-4540-A9E6-6DE9419C0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61" name="Freeform 5">
              <a:extLst>
                <a:ext uri="{FF2B5EF4-FFF2-40B4-BE49-F238E27FC236}">
                  <a16:creationId xmlns:a16="http://schemas.microsoft.com/office/drawing/2014/main" id="{A27E7C5F-F207-4F84-B0E4-B9A900800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6">
              <a:extLst>
                <a:ext uri="{FF2B5EF4-FFF2-40B4-BE49-F238E27FC236}">
                  <a16:creationId xmlns:a16="http://schemas.microsoft.com/office/drawing/2014/main" id="{93C59A31-3A05-4470-A4AB-B9FDE6AFF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7">
              <a:extLst>
                <a:ext uri="{FF2B5EF4-FFF2-40B4-BE49-F238E27FC236}">
                  <a16:creationId xmlns:a16="http://schemas.microsoft.com/office/drawing/2014/main" id="{003BBC92-CD5E-43E2-92E3-416F7222D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8">
              <a:extLst>
                <a:ext uri="{FF2B5EF4-FFF2-40B4-BE49-F238E27FC236}">
                  <a16:creationId xmlns:a16="http://schemas.microsoft.com/office/drawing/2014/main" id="{5E9E24BF-C2A3-420A-B4A9-BCEEC2BF6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9">
              <a:extLst>
                <a:ext uri="{FF2B5EF4-FFF2-40B4-BE49-F238E27FC236}">
                  <a16:creationId xmlns:a16="http://schemas.microsoft.com/office/drawing/2014/main" id="{14E9C41A-D496-46F5-BA6B-9C0BDA5137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0">
              <a:extLst>
                <a:ext uri="{FF2B5EF4-FFF2-40B4-BE49-F238E27FC236}">
                  <a16:creationId xmlns:a16="http://schemas.microsoft.com/office/drawing/2014/main" id="{B2705B6A-ECD1-438B-87EB-5185A0435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1">
              <a:extLst>
                <a:ext uri="{FF2B5EF4-FFF2-40B4-BE49-F238E27FC236}">
                  <a16:creationId xmlns:a16="http://schemas.microsoft.com/office/drawing/2014/main" id="{960DF715-F99A-4519-818B-5C8496A168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2">
              <a:extLst>
                <a:ext uri="{FF2B5EF4-FFF2-40B4-BE49-F238E27FC236}">
                  <a16:creationId xmlns:a16="http://schemas.microsoft.com/office/drawing/2014/main" id="{35A62970-D2C4-4E38-BBD1-3F5865C35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3">
              <a:extLst>
                <a:ext uri="{FF2B5EF4-FFF2-40B4-BE49-F238E27FC236}">
                  <a16:creationId xmlns:a16="http://schemas.microsoft.com/office/drawing/2014/main" id="{EB000C85-44EE-4A15-8A65-5A82B5E54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4">
              <a:extLst>
                <a:ext uri="{FF2B5EF4-FFF2-40B4-BE49-F238E27FC236}">
                  <a16:creationId xmlns:a16="http://schemas.microsoft.com/office/drawing/2014/main" id="{BEA52102-0A7F-446C-A8D4-0BFBDC5B3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5">
              <a:extLst>
                <a:ext uri="{FF2B5EF4-FFF2-40B4-BE49-F238E27FC236}">
                  <a16:creationId xmlns:a16="http://schemas.microsoft.com/office/drawing/2014/main" id="{204729B9-8342-4FAA-91AA-6C7916497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6">
              <a:extLst>
                <a:ext uri="{FF2B5EF4-FFF2-40B4-BE49-F238E27FC236}">
                  <a16:creationId xmlns:a16="http://schemas.microsoft.com/office/drawing/2014/main" id="{E7C0B72D-EF00-46D8-A0B2-C4A9616E28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7">
              <a:extLst>
                <a:ext uri="{FF2B5EF4-FFF2-40B4-BE49-F238E27FC236}">
                  <a16:creationId xmlns:a16="http://schemas.microsoft.com/office/drawing/2014/main" id="{37A87EDA-7C11-4EEC-AF27-FFFD9D9186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8">
              <a:extLst>
                <a:ext uri="{FF2B5EF4-FFF2-40B4-BE49-F238E27FC236}">
                  <a16:creationId xmlns:a16="http://schemas.microsoft.com/office/drawing/2014/main" id="{3C73D59B-741F-4B2B-89C9-B9219C378E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9">
              <a:extLst>
                <a:ext uri="{FF2B5EF4-FFF2-40B4-BE49-F238E27FC236}">
                  <a16:creationId xmlns:a16="http://schemas.microsoft.com/office/drawing/2014/main" id="{F34FFCC5-A45C-439A-BF42-803BDAD600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20">
              <a:extLst>
                <a:ext uri="{FF2B5EF4-FFF2-40B4-BE49-F238E27FC236}">
                  <a16:creationId xmlns:a16="http://schemas.microsoft.com/office/drawing/2014/main" id="{7A826C44-2E68-42C7-8CB3-A73A9224A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21">
              <a:extLst>
                <a:ext uri="{FF2B5EF4-FFF2-40B4-BE49-F238E27FC236}">
                  <a16:creationId xmlns:a16="http://schemas.microsoft.com/office/drawing/2014/main" id="{3ECF0188-197C-4CC5-926D-417ECCDA27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22">
              <a:extLst>
                <a:ext uri="{FF2B5EF4-FFF2-40B4-BE49-F238E27FC236}">
                  <a16:creationId xmlns:a16="http://schemas.microsoft.com/office/drawing/2014/main" id="{548C91D9-D18F-4379-B47B-144B159C76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23">
              <a:extLst>
                <a:ext uri="{FF2B5EF4-FFF2-40B4-BE49-F238E27FC236}">
                  <a16:creationId xmlns:a16="http://schemas.microsoft.com/office/drawing/2014/main" id="{3B68FF2F-116D-48CE-8915-5629872C63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24">
              <a:extLst>
                <a:ext uri="{FF2B5EF4-FFF2-40B4-BE49-F238E27FC236}">
                  <a16:creationId xmlns:a16="http://schemas.microsoft.com/office/drawing/2014/main" id="{E495B9FA-536B-48D1-8282-5F1E51D1C4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25">
              <a:extLst>
                <a:ext uri="{FF2B5EF4-FFF2-40B4-BE49-F238E27FC236}">
                  <a16:creationId xmlns:a16="http://schemas.microsoft.com/office/drawing/2014/main" id="{03604607-25F9-440B-AB2A-38B65645B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64" name="Picture 63" descr="Tavola periodica degli elementi">
            <a:extLst>
              <a:ext uri="{FF2B5EF4-FFF2-40B4-BE49-F238E27FC236}">
                <a16:creationId xmlns:a16="http://schemas.microsoft.com/office/drawing/2014/main" id="{2923B288-EE27-C8B6-829F-41B88E051C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653" r="22478"/>
          <a:stretch/>
        </p:blipFill>
        <p:spPr>
          <a:xfrm>
            <a:off x="20" y="-1"/>
            <a:ext cx="5246087" cy="6858000"/>
          </a:xfrm>
          <a:prstGeom prst="rect">
            <a:avLst/>
          </a:prstGeom>
          <a:ln w="9525">
            <a:solidFill>
              <a:schemeClr val="tx1">
                <a:alpha val="20000"/>
              </a:schemeClr>
            </a:solidFill>
          </a:ln>
        </p:spPr>
      </p:pic>
      <p:grpSp>
        <p:nvGrpSpPr>
          <p:cNvPr id="183" name="Group 182">
            <a:extLst>
              <a:ext uri="{FF2B5EF4-FFF2-40B4-BE49-F238E27FC236}">
                <a16:creationId xmlns:a16="http://schemas.microsoft.com/office/drawing/2014/main" id="{65989F4E-E386-486E-9C22-DB9E5592C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A89D1164-9929-4921-BBBB-874016220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Isosceles Triangle 22">
              <a:extLst>
                <a:ext uri="{FF2B5EF4-FFF2-40B4-BE49-F238E27FC236}">
                  <a16:creationId xmlns:a16="http://schemas.microsoft.com/office/drawing/2014/main" id="{B075D074-74F5-4AF6-BD57-3FA04CA127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AB10B3EF-C0DF-4ACD-86A9-A0CC0FE20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0E52A6A-BB9E-6165-957A-B1513B4DCC5A}"/>
              </a:ext>
            </a:extLst>
          </p:cNvPr>
          <p:cNvSpPr txBox="1"/>
          <p:nvPr/>
        </p:nvSpPr>
        <p:spPr>
          <a:xfrm>
            <a:off x="5663620" y="266700"/>
            <a:ext cx="6266442" cy="6134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000" dirty="0"/>
              <a:t>L’ 11,5% </a:t>
            </a:r>
            <a:r>
              <a:rPr lang="en-US" sz="2000" dirty="0" err="1"/>
              <a:t>dei</a:t>
            </a:r>
            <a:r>
              <a:rPr lang="en-US" sz="2000" dirty="0"/>
              <a:t> </a:t>
            </a:r>
            <a:r>
              <a:rPr lang="en-US" sz="2000" dirty="0" err="1"/>
              <a:t>giovani</a:t>
            </a:r>
            <a:r>
              <a:rPr lang="en-US" sz="2000" dirty="0"/>
              <a:t> </a:t>
            </a:r>
            <a:r>
              <a:rPr lang="en-US" sz="2000" dirty="0" err="1"/>
              <a:t>tra</a:t>
            </a:r>
            <a:r>
              <a:rPr lang="en-US" sz="2000" dirty="0"/>
              <a:t> 18 e 24 anni ha </a:t>
            </a:r>
            <a:r>
              <a:rPr lang="en-US" sz="2000" dirty="0" err="1"/>
              <a:t>lasciato</a:t>
            </a:r>
            <a:r>
              <a:rPr lang="en-US" sz="2000" dirty="0"/>
              <a:t> la </a:t>
            </a:r>
            <a:r>
              <a:rPr lang="en-US" sz="2000" dirty="0" err="1"/>
              <a:t>scuola</a:t>
            </a:r>
            <a:r>
              <a:rPr lang="en-US" sz="2000" dirty="0"/>
              <a:t> prima del tempo </a:t>
            </a:r>
            <a:r>
              <a:rPr lang="en-US" sz="2000" dirty="0" err="1"/>
              <a:t>nel</a:t>
            </a:r>
            <a:r>
              <a:rPr lang="en-US" sz="2000" dirty="0"/>
              <a:t> nostro </a:t>
            </a:r>
            <a:r>
              <a:rPr lang="en-US" sz="2000" dirty="0" err="1"/>
              <a:t>paese</a:t>
            </a:r>
            <a:r>
              <a:rPr lang="en-US" sz="2000" dirty="0"/>
              <a:t> (2022). Quasi 2 </a:t>
            </a:r>
            <a:r>
              <a:rPr lang="en-US" sz="2000" dirty="0" err="1"/>
              <a:t>punti</a:t>
            </a:r>
            <a:r>
              <a:rPr lang="en-US" sz="2000" dirty="0"/>
              <a:t> in </a:t>
            </a:r>
            <a:r>
              <a:rPr lang="en-US" sz="2000" dirty="0" err="1"/>
              <a:t>più</a:t>
            </a:r>
            <a:r>
              <a:rPr lang="en-US" sz="2000" dirty="0"/>
              <a:t> </a:t>
            </a:r>
            <a:r>
              <a:rPr lang="en-US" sz="2000" dirty="0" err="1"/>
              <a:t>della</a:t>
            </a:r>
            <a:r>
              <a:rPr lang="en-US" sz="2000" dirty="0"/>
              <a:t> media </a:t>
            </a:r>
            <a:r>
              <a:rPr lang="en-US" sz="2000" dirty="0" err="1"/>
              <a:t>Ue</a:t>
            </a:r>
            <a:r>
              <a:rPr lang="en-US" sz="2000" dirty="0"/>
              <a:t>: 9,6% (Nel 2022 il 9,6% </a:t>
            </a:r>
            <a:r>
              <a:rPr lang="en-US" sz="2000" dirty="0" err="1"/>
              <a:t>degli</a:t>
            </a:r>
            <a:r>
              <a:rPr lang="en-US" sz="2000" dirty="0"/>
              <a:t> </a:t>
            </a:r>
            <a:r>
              <a:rPr lang="en-US" sz="2000" dirty="0" err="1"/>
              <a:t>europei</a:t>
            </a:r>
            <a:r>
              <a:rPr lang="en-US" sz="2000" dirty="0"/>
              <a:t> </a:t>
            </a:r>
            <a:r>
              <a:rPr lang="en-US" sz="2000" dirty="0" err="1"/>
              <a:t>tra</a:t>
            </a:r>
            <a:r>
              <a:rPr lang="en-US" sz="2000" dirty="0"/>
              <a:t> 18 e 24 anni </a:t>
            </a:r>
            <a:r>
              <a:rPr lang="en-US" sz="2000" dirty="0" err="1"/>
              <a:t>aveva</a:t>
            </a:r>
            <a:r>
              <a:rPr lang="en-US" sz="2000" dirty="0"/>
              <a:t> </a:t>
            </a:r>
            <a:r>
              <a:rPr lang="en-US" sz="2000" dirty="0" err="1"/>
              <a:t>lasciato</a:t>
            </a:r>
            <a:r>
              <a:rPr lang="en-US" sz="2000" dirty="0"/>
              <a:t> la </a:t>
            </a:r>
            <a:r>
              <a:rPr lang="en-US" sz="2000" dirty="0" err="1"/>
              <a:t>scuola</a:t>
            </a:r>
            <a:r>
              <a:rPr lang="en-US" sz="2000" dirty="0"/>
              <a:t> con al </a:t>
            </a:r>
            <a:r>
              <a:rPr lang="en-US" sz="2000" dirty="0" err="1"/>
              <a:t>massimo</a:t>
            </a:r>
            <a:r>
              <a:rPr lang="en-US" sz="2000" dirty="0"/>
              <a:t> la </a:t>
            </a:r>
            <a:r>
              <a:rPr lang="en-US" sz="2000" dirty="0" err="1"/>
              <a:t>licenza</a:t>
            </a:r>
            <a:r>
              <a:rPr lang="en-US" sz="2000" dirty="0"/>
              <a:t> media, senza </a:t>
            </a:r>
            <a:r>
              <a:rPr lang="en-US" sz="2000" dirty="0" err="1"/>
              <a:t>ulteriori</a:t>
            </a:r>
            <a:r>
              <a:rPr lang="en-US" sz="2000" dirty="0"/>
              <a:t> </a:t>
            </a:r>
            <a:r>
              <a:rPr lang="en-US" sz="2000" dirty="0" err="1"/>
              <a:t>titoli</a:t>
            </a:r>
            <a:r>
              <a:rPr lang="en-US" sz="2000" dirty="0"/>
              <a:t> di studio, </a:t>
            </a:r>
            <a:r>
              <a:rPr lang="en-US" sz="2000" dirty="0" err="1"/>
              <a:t>qualifiche</a:t>
            </a:r>
            <a:r>
              <a:rPr lang="en-US" sz="2000" dirty="0"/>
              <a:t> </a:t>
            </a:r>
            <a:r>
              <a:rPr lang="en-US" sz="2000" dirty="0" err="1"/>
              <a:t>professionali</a:t>
            </a:r>
            <a:r>
              <a:rPr lang="en-US" sz="2000" dirty="0"/>
              <a:t> e senza </a:t>
            </a:r>
            <a:r>
              <a:rPr lang="en-US" sz="2000" dirty="0" err="1"/>
              <a:t>essere</a:t>
            </a:r>
            <a:r>
              <a:rPr lang="en-US" sz="2000" dirty="0"/>
              <a:t> </a:t>
            </a:r>
            <a:r>
              <a:rPr lang="en-US" sz="2000" dirty="0" err="1"/>
              <a:t>comunque</a:t>
            </a:r>
            <a:r>
              <a:rPr lang="en-US" sz="2000" dirty="0"/>
              <a:t> </a:t>
            </a:r>
            <a:r>
              <a:rPr lang="en-US" sz="2000" dirty="0" err="1"/>
              <a:t>inserito</a:t>
            </a:r>
            <a:r>
              <a:rPr lang="en-US" sz="2000" dirty="0"/>
              <a:t> in un </a:t>
            </a:r>
            <a:r>
              <a:rPr lang="en-US" sz="2000" dirty="0" err="1"/>
              <a:t>percorso</a:t>
            </a:r>
            <a:r>
              <a:rPr lang="en-US" sz="2000" dirty="0"/>
              <a:t> di </a:t>
            </a:r>
            <a:r>
              <a:rPr lang="en-US" sz="2000" dirty="0" err="1"/>
              <a:t>istruzione</a:t>
            </a:r>
            <a:r>
              <a:rPr lang="en-US" sz="2000" dirty="0"/>
              <a:t> o </a:t>
            </a:r>
            <a:r>
              <a:rPr lang="en-US" sz="2000" dirty="0" err="1"/>
              <a:t>formazione</a:t>
            </a:r>
            <a:r>
              <a:rPr lang="en-US" sz="2000" dirty="0"/>
              <a:t>).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endParaRPr lang="en-US" sz="2000" dirty="0"/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000" dirty="0"/>
              <a:t>Il </a:t>
            </a:r>
            <a:r>
              <a:rPr lang="en-US" sz="2000" dirty="0" err="1"/>
              <a:t>traguardo</a:t>
            </a:r>
            <a:r>
              <a:rPr lang="en-US" sz="2000" dirty="0"/>
              <a:t> </a:t>
            </a:r>
            <a:r>
              <a:rPr lang="en-US" sz="2000" dirty="0" err="1"/>
              <a:t>fissato</a:t>
            </a:r>
            <a:r>
              <a:rPr lang="en-US" sz="2000" dirty="0"/>
              <a:t> dal </a:t>
            </a:r>
            <a:r>
              <a:rPr lang="en-US" sz="2000" dirty="0" err="1"/>
              <a:t>Consiglio</a:t>
            </a:r>
            <a:r>
              <a:rPr lang="en-US" sz="2000" dirty="0"/>
              <a:t> </a:t>
            </a:r>
            <a:r>
              <a:rPr lang="en-US" sz="2000" dirty="0" err="1"/>
              <a:t>dell’Ue</a:t>
            </a:r>
            <a:r>
              <a:rPr lang="en-US" sz="2000" dirty="0"/>
              <a:t> </a:t>
            </a:r>
            <a:r>
              <a:rPr lang="en-US" sz="2000" dirty="0" err="1"/>
              <a:t>è</a:t>
            </a:r>
            <a:r>
              <a:rPr lang="en-US" sz="2000" dirty="0"/>
              <a:t> </a:t>
            </a:r>
            <a:r>
              <a:rPr lang="en-US" sz="2000" dirty="0" err="1"/>
              <a:t>arrivare</a:t>
            </a:r>
            <a:r>
              <a:rPr lang="en-US" sz="2000" dirty="0"/>
              <a:t> al  9% </a:t>
            </a:r>
            <a:r>
              <a:rPr lang="en-US" sz="2000" dirty="0" err="1"/>
              <a:t>entro</a:t>
            </a:r>
            <a:r>
              <a:rPr lang="en-US" sz="2000" dirty="0"/>
              <a:t> il 2030. </a:t>
            </a:r>
          </a:p>
          <a:p>
            <a:pPr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10000"/>
            </a:pPr>
            <a:endParaRPr lang="en-US" sz="2000" dirty="0"/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000" dirty="0"/>
              <a:t>Nel 2022 </a:t>
            </a:r>
            <a:r>
              <a:rPr lang="en-US" sz="2000" dirty="0" err="1"/>
              <a:t>l'Italia</a:t>
            </a:r>
            <a:r>
              <a:rPr lang="en-US" sz="2000" dirty="0"/>
              <a:t> </a:t>
            </a:r>
            <a:r>
              <a:rPr lang="en-US" sz="2000" dirty="0" err="1"/>
              <a:t>è</a:t>
            </a:r>
            <a:r>
              <a:rPr lang="en-US" sz="2000" dirty="0"/>
              <a:t> </a:t>
            </a:r>
            <a:r>
              <a:rPr lang="en-US" sz="2000" dirty="0" err="1"/>
              <a:t>quinta</a:t>
            </a:r>
            <a:r>
              <a:rPr lang="en-US" sz="2000" dirty="0"/>
              <a:t> </a:t>
            </a:r>
            <a:r>
              <a:rPr lang="en-US" sz="2000" dirty="0" err="1"/>
              <a:t>tra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paesi</a:t>
            </a:r>
            <a:r>
              <a:rPr lang="en-US" sz="2000" dirty="0"/>
              <a:t> </a:t>
            </a:r>
            <a:r>
              <a:rPr lang="en-US" sz="2000" dirty="0" err="1"/>
              <a:t>Ue</a:t>
            </a:r>
            <a:r>
              <a:rPr lang="en-US" sz="2000" dirty="0"/>
              <a:t> per </a:t>
            </a:r>
            <a:r>
              <a:rPr lang="en-US" sz="2000" dirty="0" err="1"/>
              <a:t>abbandoni</a:t>
            </a:r>
            <a:r>
              <a:rPr lang="en-US" sz="2000" dirty="0"/>
              <a:t> </a:t>
            </a:r>
            <a:r>
              <a:rPr lang="en-US" sz="2000" dirty="0" err="1"/>
              <a:t>scolastici</a:t>
            </a:r>
            <a:r>
              <a:rPr lang="en-US" sz="2000" dirty="0"/>
              <a:t> </a:t>
            </a:r>
            <a:r>
              <a:rPr lang="en-US" sz="2000" dirty="0" err="1"/>
              <a:t>precoci</a:t>
            </a:r>
            <a:r>
              <a:rPr lang="en-US" sz="2000" dirty="0"/>
              <a:t>. Si </a:t>
            </a:r>
            <a:r>
              <a:rPr lang="en-US" sz="2000" dirty="0" err="1"/>
              <a:t>tratta</a:t>
            </a:r>
            <a:r>
              <a:rPr lang="en-US" sz="2000" dirty="0"/>
              <a:t> di un </a:t>
            </a:r>
            <a:r>
              <a:rPr lang="en-US" sz="2000" dirty="0" err="1"/>
              <a:t>miglioramento</a:t>
            </a:r>
            <a:r>
              <a:rPr lang="en-US" sz="2000" dirty="0"/>
              <a:t> rispetto </a:t>
            </a:r>
            <a:r>
              <a:rPr lang="en-US" sz="2000" dirty="0" err="1"/>
              <a:t>agli</a:t>
            </a:r>
            <a:r>
              <a:rPr lang="en-US" sz="2000" dirty="0"/>
              <a:t> anni </a:t>
            </a:r>
            <a:r>
              <a:rPr lang="en-US" sz="2000" dirty="0" err="1"/>
              <a:t>precedenti</a:t>
            </a:r>
            <a:r>
              <a:rPr lang="en-US" sz="2000" dirty="0"/>
              <a:t>, in cui era terza.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endParaRPr lang="en-US" sz="2000" dirty="0"/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000" dirty="0"/>
              <a:t>In Sicilia e in Campania </a:t>
            </a:r>
            <a:r>
              <a:rPr lang="en-US" sz="2000" dirty="0" err="1"/>
              <a:t>oltre</a:t>
            </a:r>
            <a:r>
              <a:rPr lang="en-US" sz="2000" dirty="0"/>
              <a:t> il 15% </a:t>
            </a:r>
            <a:r>
              <a:rPr lang="en-US" sz="2000" dirty="0" err="1"/>
              <a:t>dei</a:t>
            </a:r>
            <a:r>
              <a:rPr lang="en-US" sz="2000" dirty="0"/>
              <a:t> </a:t>
            </a:r>
            <a:r>
              <a:rPr lang="en-US" sz="2000" dirty="0" err="1"/>
              <a:t>giovani</a:t>
            </a:r>
            <a:r>
              <a:rPr lang="en-US" sz="2000" dirty="0"/>
              <a:t> ha </a:t>
            </a:r>
            <a:r>
              <a:rPr lang="en-US" sz="2000" dirty="0" err="1"/>
              <a:t>lasciato</a:t>
            </a:r>
            <a:r>
              <a:rPr lang="en-US" sz="2000" dirty="0"/>
              <a:t> la </a:t>
            </a:r>
            <a:r>
              <a:rPr lang="en-US" sz="2000" dirty="0" err="1"/>
              <a:t>scuola</a:t>
            </a:r>
            <a:r>
              <a:rPr lang="en-US" sz="2000" dirty="0"/>
              <a:t> prima del tempo.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endParaRPr lang="en-US" sz="1300" dirty="0"/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endParaRPr lang="en-US" sz="13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1B027E-F959-608D-F00E-136A9A40F52D}"/>
              </a:ext>
            </a:extLst>
          </p:cNvPr>
          <p:cNvSpPr txBox="1"/>
          <p:nvPr/>
        </p:nvSpPr>
        <p:spPr>
          <a:xfrm>
            <a:off x="884236" y="2382982"/>
            <a:ext cx="336232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chemeClr val="bg1"/>
                </a:solidFill>
              </a:rPr>
              <a:t>Alcuni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dati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sull’abbandono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scolastico</a:t>
            </a:r>
            <a:r>
              <a:rPr lang="en-GB" sz="2400" dirty="0">
                <a:solidFill>
                  <a:schemeClr val="bg1"/>
                </a:solidFill>
              </a:rPr>
              <a:t> al </a:t>
            </a:r>
            <a:r>
              <a:rPr lang="en-GB" sz="2400" dirty="0" err="1">
                <a:solidFill>
                  <a:schemeClr val="bg1"/>
                </a:solidFill>
              </a:rPr>
              <a:t>livello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europeo</a:t>
            </a:r>
            <a:r>
              <a:rPr lang="en-GB" sz="2400" dirty="0">
                <a:solidFill>
                  <a:schemeClr val="bg1"/>
                </a:solidFill>
              </a:rPr>
              <a:t>, </a:t>
            </a:r>
            <a:r>
              <a:rPr lang="en-GB" sz="2400" dirty="0" err="1">
                <a:solidFill>
                  <a:schemeClr val="bg1"/>
                </a:solidFill>
              </a:rPr>
              <a:t>nazionale</a:t>
            </a:r>
            <a:r>
              <a:rPr lang="en-GB" sz="2400" dirty="0">
                <a:solidFill>
                  <a:schemeClr val="bg1"/>
                </a:solidFill>
              </a:rPr>
              <a:t> e </a:t>
            </a:r>
            <a:r>
              <a:rPr lang="en-GB" sz="2400" dirty="0" err="1">
                <a:solidFill>
                  <a:schemeClr val="bg1"/>
                </a:solidFill>
              </a:rPr>
              <a:t>regionale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3250773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E19E2D2-078B-459F-A431-2037B063FD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4035B44-9204-427C-98D0-75678B980C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755FDC7E-5938-4B4B-8877-06EE01FCDB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F0437E65-E6AA-41CB-8690-97980FE0D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F0EF991-E8E2-4486-80F2-A9E03DA18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FB081D04-EE00-42EF-BBFB-684673613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12B7F571-868C-421B-8A57-6196C8124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7E4953C7-80FE-46D4-A354-20321F421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C60293D3-71F6-45CD-890F-E68F81CDD9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940865AC-2494-4A34-80AC-0D78FE9C50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E8206DC4-8F5A-4192-BB5B-39A4A2CDDD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1851F69F-8755-4226-9A81-C27799E32B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85B97EF-28BC-441A-9EBB-81EF34094A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7C68D975-1EC2-4BFA-811D-0454109E3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251959DD-2AB4-4342-8A28-A25293926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785D37AB-3782-4D04-A998-0C126E1BDF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9313ACA4-E3EA-43A3-822B-DD5DF119D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5A98D1AB-DF34-414B-9696-4B671EC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8153A7D0-F980-48CC-B318-806C679F4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96E44097-7726-43F7-9E27-8BD5BCF89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65B28630-DA3C-4E4C-94ED-0ED8F353C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1686151F-4919-4A15-9EC3-0329453ED6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T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10C7CFA-FC7F-479C-9026-39109C0B5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971A5E3-BBAD-4023-B07C-7FBC4202D8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T"/>
            </a:p>
          </p:txBody>
        </p:sp>
        <p:sp>
          <p:nvSpPr>
            <p:cNvPr id="35" name="Isosceles Triangle 22">
              <a:extLst>
                <a:ext uri="{FF2B5EF4-FFF2-40B4-BE49-F238E27FC236}">
                  <a16:creationId xmlns:a16="http://schemas.microsoft.com/office/drawing/2014/main" id="{FC05BA5F-5BBE-4BFA-A313-1554762332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T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275B948-0170-4286-84CE-04CA461F2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T"/>
            </a:p>
          </p:txBody>
        </p:sp>
      </p:grp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828D1E49-2A21-4A83-A0E0-FB1597B4B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88B852E-5494-418B-A833-75CF016A9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DF31E3C1-1A46-4329-9F80-B576692FE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294B4592-99CA-47B1-816F-CE2D44F65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BF690E4C-72F8-4AC5-AF99-562763CC67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F834CDD4-CAB8-4ACC-9AAC-5399C743DE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1AEB045A-6821-475B-A28E-047437ABE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id="{D9B790C0-3D34-4626-BAFB-6EB473F40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EDA4D87F-91A4-4628-9A6E-F01820A7E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045DAB88-124C-459C-A889-DAE9C9BE2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85D44010-1DAA-4CAC-B83F-7E3E8C455D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E8C01D66-5C93-4A2E-AA74-DE97574EA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5">
              <a:extLst>
                <a:ext uri="{FF2B5EF4-FFF2-40B4-BE49-F238E27FC236}">
                  <a16:creationId xmlns:a16="http://schemas.microsoft.com/office/drawing/2014/main" id="{E2E1A6E1-6C4A-47D3-81E2-9F8624F1BB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6">
              <a:extLst>
                <a:ext uri="{FF2B5EF4-FFF2-40B4-BE49-F238E27FC236}">
                  <a16:creationId xmlns:a16="http://schemas.microsoft.com/office/drawing/2014/main" id="{3E849CB5-4526-49DC-B77B-A20FDB7FF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7">
              <a:extLst>
                <a:ext uri="{FF2B5EF4-FFF2-40B4-BE49-F238E27FC236}">
                  <a16:creationId xmlns:a16="http://schemas.microsoft.com/office/drawing/2014/main" id="{5A18C8A4-FB2A-44C1-93D3-26C6DDFE0C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8">
              <a:extLst>
                <a:ext uri="{FF2B5EF4-FFF2-40B4-BE49-F238E27FC236}">
                  <a16:creationId xmlns:a16="http://schemas.microsoft.com/office/drawing/2014/main" id="{85D014FD-8C5A-4071-B19E-4910AAB618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9">
              <a:extLst>
                <a:ext uri="{FF2B5EF4-FFF2-40B4-BE49-F238E27FC236}">
                  <a16:creationId xmlns:a16="http://schemas.microsoft.com/office/drawing/2014/main" id="{A37D7262-3596-4026-9AD4-E94332E52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0">
              <a:extLst>
                <a:ext uri="{FF2B5EF4-FFF2-40B4-BE49-F238E27FC236}">
                  <a16:creationId xmlns:a16="http://schemas.microsoft.com/office/drawing/2014/main" id="{187E37E0-AAC3-4B33-AF36-334ACCBD33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1">
              <a:extLst>
                <a:ext uri="{FF2B5EF4-FFF2-40B4-BE49-F238E27FC236}">
                  <a16:creationId xmlns:a16="http://schemas.microsoft.com/office/drawing/2014/main" id="{409758BB-8A0E-4BEB-BC0C-F410AD98C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97C4EFE2-9D25-4978-BD9A-873B492702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3">
              <a:extLst>
                <a:ext uri="{FF2B5EF4-FFF2-40B4-BE49-F238E27FC236}">
                  <a16:creationId xmlns:a16="http://schemas.microsoft.com/office/drawing/2014/main" id="{9CCAF82A-A0E0-4B55-A97B-EFFAE79AF7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4">
              <a:extLst>
                <a:ext uri="{FF2B5EF4-FFF2-40B4-BE49-F238E27FC236}">
                  <a16:creationId xmlns:a16="http://schemas.microsoft.com/office/drawing/2014/main" id="{4F800DD8-3954-4F73-8807-16F1CFAC1E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5">
              <a:extLst>
                <a:ext uri="{FF2B5EF4-FFF2-40B4-BE49-F238E27FC236}">
                  <a16:creationId xmlns:a16="http://schemas.microsoft.com/office/drawing/2014/main" id="{84E1C91A-4B06-4852-918C-6380FA98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2751C21-98C8-DC23-7506-D9D22F930F52}"/>
              </a:ext>
            </a:extLst>
          </p:cNvPr>
          <p:cNvSpPr txBox="1"/>
          <p:nvPr/>
        </p:nvSpPr>
        <p:spPr>
          <a:xfrm>
            <a:off x="904877" y="795527"/>
            <a:ext cx="10488547" cy="1190912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spc="-15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Dati al livello nazionale – Fonte: openpolis, 2023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030" y="2250281"/>
            <a:ext cx="4959318" cy="3678237"/>
          </a:xfrm>
          <a:prstGeom prst="rect">
            <a:avLst/>
          </a:prstGeom>
          <a:solidFill>
            <a:schemeClr val="bg1"/>
          </a:solidFill>
          <a:ln w="19050">
            <a:solidFill>
              <a:srgbClr val="3992F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graph&#10;&#10;Description automatically generated">
            <a:extLst>
              <a:ext uri="{FF2B5EF4-FFF2-40B4-BE49-F238E27FC236}">
                <a16:creationId xmlns:a16="http://schemas.microsoft.com/office/drawing/2014/main" id="{83D09985-A7CF-53CA-F3D0-FFAF609FDD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010" b="-3"/>
          <a:stretch/>
        </p:blipFill>
        <p:spPr>
          <a:xfrm>
            <a:off x="1103257" y="2416047"/>
            <a:ext cx="4626864" cy="3346704"/>
          </a:xfrm>
          <a:prstGeom prst="rect">
            <a:avLst/>
          </a:prstGeom>
          <a:ln w="12700"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191921-5CB1-454E-6D29-1BD684500EF1}"/>
              </a:ext>
            </a:extLst>
          </p:cNvPr>
          <p:cNvSpPr txBox="1"/>
          <p:nvPr/>
        </p:nvSpPr>
        <p:spPr>
          <a:xfrm>
            <a:off x="6380703" y="2228850"/>
            <a:ext cx="5028928" cy="3699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rgbClr val="3992F8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dirty="0"/>
              <a:t>In </a:t>
            </a:r>
            <a:r>
              <a:rPr lang="en-US" dirty="0" err="1"/>
              <a:t>generale</a:t>
            </a:r>
            <a:r>
              <a:rPr lang="en-US" dirty="0"/>
              <a:t>, la </a:t>
            </a:r>
            <a:r>
              <a:rPr lang="en-US" dirty="0" err="1"/>
              <a:t>scelta</a:t>
            </a:r>
            <a:r>
              <a:rPr lang="en-US" dirty="0"/>
              <a:t> di non </a:t>
            </a:r>
            <a:r>
              <a:rPr lang="en-US" dirty="0" err="1"/>
              <a:t>proseguire</a:t>
            </a:r>
            <a:r>
              <a:rPr lang="en-US" dirty="0"/>
              <a:t> </a:t>
            </a:r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studi</a:t>
            </a:r>
            <a:r>
              <a:rPr lang="en-US" dirty="0"/>
              <a:t>, </a:t>
            </a:r>
            <a:r>
              <a:rPr lang="en-US" dirty="0" err="1"/>
              <a:t>spesso</a:t>
            </a:r>
            <a:r>
              <a:rPr lang="en-US" dirty="0"/>
              <a:t> </a:t>
            </a:r>
            <a:r>
              <a:rPr lang="en-US" dirty="0" err="1"/>
              <a:t>indice</a:t>
            </a:r>
            <a:r>
              <a:rPr lang="en-US" dirty="0"/>
              <a:t> di un disagio </a:t>
            </a:r>
            <a:r>
              <a:rPr lang="en-US" dirty="0" err="1"/>
              <a:t>sociale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concentra</a:t>
            </a:r>
            <a:r>
              <a:rPr lang="en-US" dirty="0"/>
              <a:t> </a:t>
            </a:r>
            <a:r>
              <a:rPr lang="en-US" dirty="0" err="1"/>
              <a:t>nelle</a:t>
            </a:r>
            <a:r>
              <a:rPr lang="en-US" dirty="0"/>
              <a:t> </a:t>
            </a:r>
            <a:r>
              <a:rPr lang="en-US" dirty="0" err="1"/>
              <a:t>aree</a:t>
            </a:r>
            <a:r>
              <a:rPr lang="en-US" dirty="0"/>
              <a:t> </a:t>
            </a:r>
            <a:r>
              <a:rPr lang="en-US" dirty="0" err="1"/>
              <a:t>meno</a:t>
            </a:r>
            <a:r>
              <a:rPr lang="en-US" dirty="0"/>
              <a:t> </a:t>
            </a:r>
            <a:r>
              <a:rPr lang="en-US" dirty="0" err="1"/>
              <a:t>sviluppate</a:t>
            </a:r>
            <a:r>
              <a:rPr lang="en-US" dirty="0"/>
              <a:t> del </a:t>
            </a:r>
            <a:r>
              <a:rPr lang="en-US" dirty="0" err="1"/>
              <a:t>Paese</a:t>
            </a:r>
            <a:r>
              <a:rPr lang="en-US" dirty="0"/>
              <a:t> ma </a:t>
            </a:r>
            <a:r>
              <a:rPr lang="en-US" dirty="0" err="1"/>
              <a:t>può</a:t>
            </a:r>
            <a:r>
              <a:rPr lang="en-US" dirty="0"/>
              <a:t> </a:t>
            </a:r>
            <a:r>
              <a:rPr lang="en-US" dirty="0" err="1"/>
              <a:t>essere</a:t>
            </a:r>
            <a:r>
              <a:rPr lang="en-US" dirty="0"/>
              <a:t> </a:t>
            </a:r>
            <a:r>
              <a:rPr lang="en-US" dirty="0" err="1"/>
              <a:t>diffusa</a:t>
            </a:r>
            <a:r>
              <a:rPr lang="en-US" dirty="0"/>
              <a:t> </a:t>
            </a:r>
            <a:r>
              <a:rPr lang="en-US" dirty="0" err="1"/>
              <a:t>anche</a:t>
            </a:r>
            <a:r>
              <a:rPr lang="en-US" dirty="0"/>
              <a:t> </a:t>
            </a:r>
            <a:r>
              <a:rPr lang="en-US" dirty="0" err="1"/>
              <a:t>nelle</a:t>
            </a:r>
            <a:r>
              <a:rPr lang="en-US" dirty="0"/>
              <a:t> </a:t>
            </a:r>
            <a:r>
              <a:rPr lang="en-US" dirty="0" err="1"/>
              <a:t>regioni</a:t>
            </a:r>
            <a:r>
              <a:rPr lang="en-US" dirty="0"/>
              <a:t> </a:t>
            </a:r>
            <a:r>
              <a:rPr lang="en-US" dirty="0" err="1"/>
              <a:t>più</a:t>
            </a:r>
            <a:r>
              <a:rPr lang="en-US" dirty="0"/>
              <a:t> </a:t>
            </a:r>
            <a:r>
              <a:rPr lang="en-US" dirty="0" err="1"/>
              <a:t>prospere</a:t>
            </a:r>
            <a:r>
              <a:rPr lang="en-US" dirty="0"/>
              <a:t>, dove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sostenuta</a:t>
            </a:r>
            <a:r>
              <a:rPr lang="en-US" dirty="0"/>
              <a:t> </a:t>
            </a:r>
            <a:r>
              <a:rPr lang="en-US" dirty="0" err="1"/>
              <a:t>domanda</a:t>
            </a:r>
            <a:r>
              <a:rPr lang="en-US" dirty="0"/>
              <a:t> di </a:t>
            </a:r>
            <a:r>
              <a:rPr lang="en-US" dirty="0" err="1"/>
              <a:t>lavoro</a:t>
            </a:r>
            <a:r>
              <a:rPr lang="en-US" dirty="0"/>
              <a:t> e un </a:t>
            </a:r>
            <a:r>
              <a:rPr lang="en-US" dirty="0" err="1"/>
              <a:t>inserimento</a:t>
            </a:r>
            <a:r>
              <a:rPr lang="en-US" dirty="0"/>
              <a:t> </a:t>
            </a:r>
            <a:r>
              <a:rPr lang="en-US" dirty="0" err="1"/>
              <a:t>occupazionale</a:t>
            </a:r>
            <a:r>
              <a:rPr lang="en-US" dirty="0"/>
              <a:t> </a:t>
            </a:r>
            <a:r>
              <a:rPr lang="en-US" dirty="0" err="1"/>
              <a:t>relativamente</a:t>
            </a:r>
            <a:r>
              <a:rPr lang="en-US" dirty="0"/>
              <a:t> facile </a:t>
            </a:r>
            <a:r>
              <a:rPr lang="en-US" dirty="0" err="1"/>
              <a:t>possono</a:t>
            </a:r>
            <a:r>
              <a:rPr lang="en-US" dirty="0"/>
              <a:t> </a:t>
            </a:r>
            <a:r>
              <a:rPr lang="en-US" dirty="0" err="1"/>
              <a:t>esercitare</a:t>
            </a:r>
            <a:r>
              <a:rPr lang="en-US" dirty="0"/>
              <a:t> </a:t>
            </a:r>
            <a:r>
              <a:rPr lang="en-US" dirty="0" err="1"/>
              <a:t>un’indubbia</a:t>
            </a:r>
            <a:r>
              <a:rPr lang="en-US" dirty="0"/>
              <a:t> </a:t>
            </a:r>
            <a:r>
              <a:rPr lang="en-US" dirty="0" err="1"/>
              <a:t>attrazione</a:t>
            </a:r>
            <a:r>
              <a:rPr lang="en-US" dirty="0"/>
              <a:t> sui </a:t>
            </a:r>
            <a:r>
              <a:rPr lang="en-US" dirty="0" err="1"/>
              <a:t>giovani</a:t>
            </a:r>
            <a:r>
              <a:rPr lang="en-US" dirty="0"/>
              <a:t>, </a:t>
            </a:r>
            <a:r>
              <a:rPr lang="en-US" dirty="0" err="1"/>
              <a:t>distogliendoli</a:t>
            </a:r>
            <a:r>
              <a:rPr lang="en-US" dirty="0"/>
              <a:t> dal </a:t>
            </a:r>
            <a:r>
              <a:rPr lang="en-US" dirty="0" err="1"/>
              <a:t>compimento</a:t>
            </a:r>
            <a:r>
              <a:rPr lang="en-US" dirty="0"/>
              <a:t> del proprio </a:t>
            </a:r>
            <a:r>
              <a:rPr lang="en-US" dirty="0" err="1"/>
              <a:t>percorso</a:t>
            </a:r>
            <a:r>
              <a:rPr lang="en-US" dirty="0"/>
              <a:t> </a:t>
            </a:r>
            <a:r>
              <a:rPr lang="en-US" dirty="0" err="1"/>
              <a:t>scolastico</a:t>
            </a:r>
            <a:r>
              <a:rPr lang="en-US" dirty="0"/>
              <a:t>.</a:t>
            </a: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rgbClr val="3992F8"/>
              </a:buClr>
              <a:buSzPct val="110000"/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814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A740F-D0DD-AD60-5AAA-212A6DA1E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Welfare Culturale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E16A2-DEA9-7550-9279-A6B60F63A463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IT" dirty="0"/>
              <a:t>”Un nuovo modello integrato di promozione del benessere, della salute, degli individui e delle comunità, attraveso pratiche fondate sulle arti visive, performative e sul patrimonio culturale” (Cicerchia 2021, p. 215)</a:t>
            </a:r>
          </a:p>
          <a:p>
            <a:r>
              <a:rPr lang="en-IT" dirty="0"/>
              <a:t>Crea un processo di empowerment a partire dell’efficacia che attività e pratiche artistiche e creative innescano rispetto a:</a:t>
            </a:r>
          </a:p>
          <a:p>
            <a:pPr marL="0" indent="0">
              <a:buNone/>
            </a:pPr>
            <a:r>
              <a:rPr lang="en-IT" dirty="0"/>
              <a:t>- Percorsi di promozione di benessere soggettivo e di soddisfazione per la vita</a:t>
            </a:r>
          </a:p>
          <a:p>
            <a:pPr marL="0" indent="0">
              <a:buNone/>
            </a:pPr>
            <a:r>
              <a:rPr lang="en-IT" dirty="0"/>
              <a:t>- Promozione della salute</a:t>
            </a:r>
          </a:p>
          <a:p>
            <a:pPr marL="0" indent="0">
              <a:buNone/>
            </a:pPr>
            <a:r>
              <a:rPr lang="en-IT" dirty="0"/>
              <a:t>- Contrasto alle disuguaglianze sociali</a:t>
            </a:r>
          </a:p>
          <a:p>
            <a:pPr marL="0" indent="0">
              <a:buNone/>
            </a:pPr>
            <a:r>
              <a:rPr lang="en-IT" dirty="0"/>
              <a:t>- Inclusione sociale</a:t>
            </a:r>
          </a:p>
        </p:txBody>
      </p:sp>
    </p:spTree>
    <p:extLst>
      <p:ext uri="{BB962C8B-B14F-4D97-AF65-F5344CB8AC3E}">
        <p14:creationId xmlns:p14="http://schemas.microsoft.com/office/powerpoint/2010/main" val="1343093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57F2C-7E02-697A-D7CC-8C51F48E2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Dati sull’abbandono scolastico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89BCF-67BF-790C-8368-AD49B9F14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4509" y="374073"/>
            <a:ext cx="6495811" cy="5677735"/>
          </a:xfrm>
        </p:spPr>
        <p:txBody>
          <a:bodyPr>
            <a:normAutofit/>
          </a:bodyPr>
          <a:lstStyle/>
          <a:p>
            <a:r>
              <a:rPr lang="en-GB" dirty="0" err="1"/>
              <a:t>L’abbandono</a:t>
            </a:r>
            <a:r>
              <a:rPr lang="en-GB" dirty="0"/>
              <a:t> </a:t>
            </a:r>
            <a:r>
              <a:rPr lang="en-GB" dirty="0" err="1"/>
              <a:t>scolastico</a:t>
            </a:r>
            <a:r>
              <a:rPr lang="en-GB" dirty="0"/>
              <a:t> </a:t>
            </a:r>
            <a:r>
              <a:rPr lang="en-GB" dirty="0" err="1"/>
              <a:t>coinvolge</a:t>
            </a:r>
            <a:r>
              <a:rPr lang="en-GB" dirty="0"/>
              <a:t> </a:t>
            </a:r>
            <a:r>
              <a:rPr lang="en-GB" dirty="0" err="1"/>
              <a:t>maggiormente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giovani</a:t>
            </a:r>
            <a:r>
              <a:rPr lang="en-GB" dirty="0"/>
              <a:t> </a:t>
            </a:r>
            <a:r>
              <a:rPr lang="en-GB" dirty="0" err="1"/>
              <a:t>uomini</a:t>
            </a:r>
            <a:r>
              <a:rPr lang="en-GB" dirty="0"/>
              <a:t> (15,6%) rispetto alle </a:t>
            </a:r>
            <a:r>
              <a:rPr lang="en-GB" dirty="0" err="1"/>
              <a:t>coetanee</a:t>
            </a:r>
            <a:r>
              <a:rPr lang="en-GB" dirty="0"/>
              <a:t> (10,4%). </a:t>
            </a:r>
          </a:p>
          <a:p>
            <a:r>
              <a:rPr lang="en-GB" dirty="0" err="1"/>
              <a:t>Tra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giovani</a:t>
            </a:r>
            <a:r>
              <a:rPr lang="en-GB" dirty="0"/>
              <a:t> con </a:t>
            </a:r>
            <a:r>
              <a:rPr lang="en-GB" dirty="0" err="1"/>
              <a:t>cittadinanza</a:t>
            </a:r>
            <a:r>
              <a:rPr lang="en-GB" dirty="0"/>
              <a:t> non </a:t>
            </a:r>
            <a:r>
              <a:rPr lang="en-GB" dirty="0" err="1"/>
              <a:t>italiana</a:t>
            </a:r>
            <a:r>
              <a:rPr lang="en-GB" dirty="0"/>
              <a:t>, il </a:t>
            </a:r>
            <a:r>
              <a:rPr lang="en-GB" dirty="0" err="1"/>
              <a:t>tasso</a:t>
            </a:r>
            <a:r>
              <a:rPr lang="en-GB" dirty="0"/>
              <a:t> di </a:t>
            </a:r>
            <a:r>
              <a:rPr lang="en-GB" dirty="0" err="1"/>
              <a:t>abbandono</a:t>
            </a:r>
            <a:r>
              <a:rPr lang="en-GB" dirty="0"/>
              <a:t> </a:t>
            </a:r>
            <a:r>
              <a:rPr lang="en-GB" dirty="0" err="1"/>
              <a:t>precoce</a:t>
            </a:r>
            <a:r>
              <a:rPr lang="en-GB" dirty="0"/>
              <a:t> </a:t>
            </a:r>
            <a:r>
              <a:rPr lang="en-GB" dirty="0" err="1"/>
              <a:t>degli</a:t>
            </a:r>
            <a:r>
              <a:rPr lang="en-GB" dirty="0"/>
              <a:t> </a:t>
            </a:r>
            <a:r>
              <a:rPr lang="en-GB" dirty="0" err="1"/>
              <a:t>studi</a:t>
            </a:r>
            <a:r>
              <a:rPr lang="en-GB" dirty="0"/>
              <a:t> </a:t>
            </a:r>
            <a:r>
              <a:rPr lang="en-GB" dirty="0" err="1"/>
              <a:t>è</a:t>
            </a:r>
            <a:r>
              <a:rPr lang="en-GB" dirty="0"/>
              <a:t> </a:t>
            </a:r>
            <a:r>
              <a:rPr lang="en-GB" dirty="0" err="1"/>
              <a:t>oltre</a:t>
            </a:r>
            <a:r>
              <a:rPr lang="en-GB" dirty="0"/>
              <a:t> </a:t>
            </a:r>
            <a:r>
              <a:rPr lang="en-GB" dirty="0" err="1"/>
              <a:t>tre</a:t>
            </a:r>
            <a:r>
              <a:rPr lang="en-GB" dirty="0"/>
              <a:t> volte </a:t>
            </a:r>
            <a:r>
              <a:rPr lang="en-GB" dirty="0" err="1"/>
              <a:t>superiore</a:t>
            </a:r>
            <a:r>
              <a:rPr lang="en-GB" dirty="0"/>
              <a:t> a </a:t>
            </a:r>
            <a:r>
              <a:rPr lang="en-GB" dirty="0" err="1"/>
              <a:t>quello</a:t>
            </a:r>
            <a:r>
              <a:rPr lang="en-GB" dirty="0"/>
              <a:t> </a:t>
            </a:r>
            <a:r>
              <a:rPr lang="en-GB" dirty="0" err="1"/>
              <a:t>degli</a:t>
            </a:r>
            <a:r>
              <a:rPr lang="en-GB" dirty="0"/>
              <a:t> </a:t>
            </a:r>
            <a:r>
              <a:rPr lang="en-GB" dirty="0" err="1"/>
              <a:t>italiani</a:t>
            </a:r>
            <a:r>
              <a:rPr lang="en-GB" dirty="0"/>
              <a:t>: </a:t>
            </a:r>
            <a:r>
              <a:rPr lang="en-GB" dirty="0" err="1"/>
              <a:t>nel</a:t>
            </a:r>
            <a:r>
              <a:rPr lang="en-GB" dirty="0"/>
              <a:t> 2020, 35,4% </a:t>
            </a:r>
            <a:r>
              <a:rPr lang="en-GB" dirty="0" err="1"/>
              <a:t>contro</a:t>
            </a:r>
            <a:r>
              <a:rPr lang="en-GB" dirty="0"/>
              <a:t> 11,0%. </a:t>
            </a:r>
          </a:p>
          <a:p>
            <a:r>
              <a:rPr lang="en-GB" dirty="0" err="1"/>
              <a:t>L’incidenza</a:t>
            </a:r>
            <a:r>
              <a:rPr lang="en-GB" dirty="0"/>
              <a:t> </a:t>
            </a:r>
            <a:r>
              <a:rPr lang="en-GB" dirty="0" err="1"/>
              <a:t>degli</a:t>
            </a:r>
            <a:r>
              <a:rPr lang="en-GB" dirty="0"/>
              <a:t> ELET </a:t>
            </a:r>
            <a:r>
              <a:rPr lang="en-GB" dirty="0" err="1"/>
              <a:t>tra</a:t>
            </a:r>
            <a:r>
              <a:rPr lang="en-GB" dirty="0"/>
              <a:t> </a:t>
            </a:r>
            <a:r>
              <a:rPr lang="en-GB" dirty="0" err="1"/>
              <a:t>gli</a:t>
            </a:r>
            <a:r>
              <a:rPr lang="en-GB" dirty="0"/>
              <a:t> </a:t>
            </a:r>
            <a:r>
              <a:rPr lang="en-GB" dirty="0" err="1"/>
              <a:t>stranieri</a:t>
            </a:r>
            <a:r>
              <a:rPr lang="en-GB" dirty="0"/>
              <a:t> varia </a:t>
            </a:r>
            <a:r>
              <a:rPr lang="en-GB" dirty="0" err="1"/>
              <a:t>molto</a:t>
            </a:r>
            <a:r>
              <a:rPr lang="en-GB" dirty="0"/>
              <a:t> a </a:t>
            </a:r>
            <a:r>
              <a:rPr lang="en-GB" dirty="0" err="1"/>
              <a:t>seconda</a:t>
            </a:r>
            <a:r>
              <a:rPr lang="en-GB" dirty="0"/>
              <a:t> </a:t>
            </a:r>
            <a:r>
              <a:rPr lang="en-GB" dirty="0" err="1"/>
              <a:t>dell’età</a:t>
            </a:r>
            <a:r>
              <a:rPr lang="en-GB" dirty="0"/>
              <a:t> </a:t>
            </a:r>
            <a:r>
              <a:rPr lang="en-GB" dirty="0" err="1"/>
              <a:t>all’arrivo</a:t>
            </a:r>
            <a:r>
              <a:rPr lang="en-GB" dirty="0"/>
              <a:t> in Italia. </a:t>
            </a:r>
            <a:r>
              <a:rPr lang="en-GB" dirty="0" err="1"/>
              <a:t>Tra</a:t>
            </a:r>
            <a:r>
              <a:rPr lang="en-GB" dirty="0"/>
              <a:t> </a:t>
            </a:r>
            <a:r>
              <a:rPr lang="en-GB" dirty="0" err="1"/>
              <a:t>coloro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sono</a:t>
            </a:r>
            <a:r>
              <a:rPr lang="en-GB" dirty="0"/>
              <a:t> </a:t>
            </a:r>
            <a:r>
              <a:rPr lang="en-GB" dirty="0" err="1"/>
              <a:t>arrivati</a:t>
            </a:r>
            <a:r>
              <a:rPr lang="en-GB" dirty="0"/>
              <a:t> </a:t>
            </a:r>
            <a:r>
              <a:rPr lang="en-GB" dirty="0" err="1"/>
              <a:t>entro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9 anni di </a:t>
            </a:r>
            <a:r>
              <a:rPr lang="en-GB" dirty="0" err="1"/>
              <a:t>età</a:t>
            </a:r>
            <a:r>
              <a:rPr lang="en-GB" dirty="0"/>
              <a:t>, la quota di ELET </a:t>
            </a:r>
            <a:r>
              <a:rPr lang="en-GB" dirty="0" err="1"/>
              <a:t>è</a:t>
            </a:r>
            <a:r>
              <a:rPr lang="en-GB" dirty="0"/>
              <a:t> </a:t>
            </a:r>
            <a:r>
              <a:rPr lang="en-GB" dirty="0" err="1"/>
              <a:t>pari</a:t>
            </a:r>
            <a:r>
              <a:rPr lang="en-GB" dirty="0"/>
              <a:t> al 19,7%, </a:t>
            </a:r>
            <a:r>
              <a:rPr lang="en-GB" dirty="0" err="1"/>
              <a:t>mentre</a:t>
            </a:r>
            <a:r>
              <a:rPr lang="en-GB" dirty="0"/>
              <a:t> sale al 33,4% </a:t>
            </a:r>
            <a:r>
              <a:rPr lang="en-GB" dirty="0" err="1"/>
              <a:t>tra</a:t>
            </a:r>
            <a:r>
              <a:rPr lang="en-GB" dirty="0"/>
              <a:t> </a:t>
            </a:r>
            <a:r>
              <a:rPr lang="en-GB" dirty="0" err="1"/>
              <a:t>coloro</a:t>
            </a:r>
            <a:r>
              <a:rPr lang="en-GB" dirty="0"/>
              <a:t> </a:t>
            </a:r>
            <a:r>
              <a:rPr lang="en-GB" dirty="0" err="1"/>
              <a:t>giunti</a:t>
            </a:r>
            <a:r>
              <a:rPr lang="en-GB" dirty="0"/>
              <a:t> ad </a:t>
            </a:r>
            <a:r>
              <a:rPr lang="en-GB" dirty="0" err="1"/>
              <a:t>un’età</a:t>
            </a:r>
            <a:r>
              <a:rPr lang="en-GB" dirty="0"/>
              <a:t> </a:t>
            </a:r>
            <a:r>
              <a:rPr lang="en-GB" dirty="0" err="1"/>
              <a:t>compresa</a:t>
            </a:r>
            <a:r>
              <a:rPr lang="en-GB" dirty="0"/>
              <a:t> </a:t>
            </a:r>
            <a:r>
              <a:rPr lang="en-GB" dirty="0" err="1"/>
              <a:t>tra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10 ed </a:t>
            </a:r>
            <a:r>
              <a:rPr lang="en-GB" dirty="0" err="1"/>
              <a:t>i</a:t>
            </a:r>
            <a:r>
              <a:rPr lang="en-GB" dirty="0"/>
              <a:t> 15 anni e </a:t>
            </a:r>
            <a:r>
              <a:rPr lang="en-GB" dirty="0" err="1"/>
              <a:t>raggiunge</a:t>
            </a:r>
            <a:r>
              <a:rPr lang="en-GB" dirty="0"/>
              <a:t> il 57,3% (</a:t>
            </a:r>
            <a:r>
              <a:rPr lang="en-GB" dirty="0" err="1"/>
              <a:t>oltre</a:t>
            </a:r>
            <a:r>
              <a:rPr lang="en-GB" dirty="0"/>
              <a:t> uno </a:t>
            </a:r>
            <a:r>
              <a:rPr lang="en-GB" dirty="0" err="1"/>
              <a:t>su</a:t>
            </a:r>
            <a:r>
              <a:rPr lang="en-GB" dirty="0"/>
              <a:t> due) </a:t>
            </a:r>
            <a:r>
              <a:rPr lang="en-GB" dirty="0" err="1"/>
              <a:t>tra</a:t>
            </a:r>
            <a:r>
              <a:rPr lang="en-GB" dirty="0"/>
              <a:t> chi </a:t>
            </a:r>
            <a:r>
              <a:rPr lang="en-GB" dirty="0" err="1"/>
              <a:t>è</a:t>
            </a:r>
            <a:r>
              <a:rPr lang="en-GB" dirty="0"/>
              <a:t> </a:t>
            </a:r>
            <a:r>
              <a:rPr lang="en-GB" dirty="0" err="1"/>
              <a:t>entrato</a:t>
            </a:r>
            <a:r>
              <a:rPr lang="en-GB" dirty="0"/>
              <a:t> in Italia </a:t>
            </a:r>
            <a:r>
              <a:rPr lang="en-GB" dirty="0" err="1"/>
              <a:t>tra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16 e </a:t>
            </a:r>
            <a:r>
              <a:rPr lang="en-GB" dirty="0" err="1"/>
              <a:t>i</a:t>
            </a:r>
            <a:r>
              <a:rPr lang="en-GB" dirty="0"/>
              <a:t> 24 anni.</a:t>
            </a:r>
          </a:p>
          <a:p>
            <a:endParaRPr lang="en-GB" dirty="0"/>
          </a:p>
          <a:p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3483035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C0A47-4E4D-23AA-2DB8-7E88F6BDE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Alcuni fattori che incidono sui dati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4A8C5-D55B-D9C9-69AB-20BB385E5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0728" y="569462"/>
            <a:ext cx="6759048" cy="6051808"/>
          </a:xfrm>
        </p:spPr>
        <p:txBody>
          <a:bodyPr>
            <a:normAutofit/>
          </a:bodyPr>
          <a:lstStyle/>
          <a:p>
            <a:r>
              <a:rPr lang="en-GB" dirty="0" err="1"/>
              <a:t>È</a:t>
            </a:r>
            <a:r>
              <a:rPr lang="en-GB" dirty="0"/>
              <a:t> </a:t>
            </a:r>
            <a:r>
              <a:rPr lang="en-GB" dirty="0" err="1"/>
              <a:t>evidente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sono</a:t>
            </a:r>
            <a:r>
              <a:rPr lang="en-GB" dirty="0"/>
              <a:t> </a:t>
            </a:r>
            <a:r>
              <a:rPr lang="en-GB" dirty="0" err="1"/>
              <a:t>diversi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fattori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incidono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questi</a:t>
            </a:r>
            <a:r>
              <a:rPr lang="en-GB" dirty="0"/>
              <a:t> </a:t>
            </a:r>
            <a:r>
              <a:rPr lang="en-GB" dirty="0" err="1"/>
              <a:t>dati</a:t>
            </a:r>
            <a:r>
              <a:rPr lang="en-GB" dirty="0"/>
              <a:t>, </a:t>
            </a:r>
            <a:r>
              <a:rPr lang="en-GB" dirty="0" err="1"/>
              <a:t>dalla</a:t>
            </a:r>
            <a:r>
              <a:rPr lang="en-GB" dirty="0"/>
              <a:t> </a:t>
            </a:r>
            <a:r>
              <a:rPr lang="en-GB" dirty="0" err="1"/>
              <a:t>qualità</a:t>
            </a:r>
            <a:r>
              <a:rPr lang="en-GB" dirty="0"/>
              <a:t> </a:t>
            </a:r>
            <a:r>
              <a:rPr lang="en-GB" dirty="0" err="1"/>
              <a:t>dell’insegnamento</a:t>
            </a:r>
            <a:r>
              <a:rPr lang="en-GB" dirty="0"/>
              <a:t>, </a:t>
            </a:r>
            <a:r>
              <a:rPr lang="en-GB" dirty="0" err="1"/>
              <a:t>alla</a:t>
            </a:r>
            <a:r>
              <a:rPr lang="en-GB" dirty="0"/>
              <a:t> </a:t>
            </a:r>
            <a:r>
              <a:rPr lang="en-GB" dirty="0" err="1"/>
              <a:t>presenza</a:t>
            </a:r>
            <a:r>
              <a:rPr lang="en-GB" dirty="0"/>
              <a:t> di </a:t>
            </a:r>
            <a:r>
              <a:rPr lang="en-GB" dirty="0" err="1"/>
              <a:t>servizi</a:t>
            </a:r>
            <a:r>
              <a:rPr lang="en-GB" dirty="0"/>
              <a:t> per </a:t>
            </a:r>
            <a:r>
              <a:rPr lang="en-GB" dirty="0" err="1"/>
              <a:t>l’educazione</a:t>
            </a:r>
            <a:r>
              <a:rPr lang="en-GB" dirty="0"/>
              <a:t> </a:t>
            </a:r>
            <a:r>
              <a:rPr lang="en-GB" dirty="0" err="1"/>
              <a:t>precoce</a:t>
            </a:r>
            <a:r>
              <a:rPr lang="en-GB" dirty="0"/>
              <a:t>, a </a:t>
            </a:r>
            <a:r>
              <a:rPr lang="en-GB" dirty="0" err="1"/>
              <a:t>un’offerta</a:t>
            </a:r>
            <a:r>
              <a:rPr lang="en-GB" dirty="0"/>
              <a:t> </a:t>
            </a:r>
            <a:r>
              <a:rPr lang="en-GB" dirty="0" err="1"/>
              <a:t>educativa</a:t>
            </a:r>
            <a:r>
              <a:rPr lang="en-GB" dirty="0"/>
              <a:t> non </a:t>
            </a:r>
            <a:r>
              <a:rPr lang="en-GB" dirty="0" err="1"/>
              <a:t>formale</a:t>
            </a:r>
            <a:r>
              <a:rPr lang="en-GB" dirty="0"/>
              <a:t> di </a:t>
            </a:r>
            <a:r>
              <a:rPr lang="en-GB" dirty="0" err="1"/>
              <a:t>qualità</a:t>
            </a:r>
            <a:endParaRPr lang="en-GB" dirty="0"/>
          </a:p>
          <a:p>
            <a:r>
              <a:rPr lang="en-GB" dirty="0"/>
              <a:t>Le </a:t>
            </a:r>
            <a:r>
              <a:rPr lang="en-GB" dirty="0" err="1"/>
              <a:t>scuole</a:t>
            </a:r>
            <a:r>
              <a:rPr lang="en-GB" dirty="0"/>
              <a:t> in Italia </a:t>
            </a:r>
            <a:r>
              <a:rPr lang="en-GB" dirty="0" err="1"/>
              <a:t>molto</a:t>
            </a:r>
            <a:r>
              <a:rPr lang="en-GB" dirty="0"/>
              <a:t> </a:t>
            </a:r>
            <a:r>
              <a:rPr lang="en-GB" dirty="0" err="1"/>
              <a:t>spesso</a:t>
            </a:r>
            <a:r>
              <a:rPr lang="en-GB" dirty="0"/>
              <a:t>, non </a:t>
            </a:r>
            <a:r>
              <a:rPr lang="en-GB" dirty="0" err="1"/>
              <a:t>sono</a:t>
            </a:r>
            <a:r>
              <a:rPr lang="en-GB" dirty="0"/>
              <a:t> in </a:t>
            </a:r>
            <a:r>
              <a:rPr lang="en-GB" dirty="0" err="1"/>
              <a:t>grado</a:t>
            </a:r>
            <a:r>
              <a:rPr lang="en-GB" dirty="0"/>
              <a:t> di </a:t>
            </a:r>
            <a:r>
              <a:rPr lang="en-GB" dirty="0" err="1"/>
              <a:t>garantire</a:t>
            </a:r>
            <a:r>
              <a:rPr lang="en-GB" dirty="0"/>
              <a:t>, ad </a:t>
            </a:r>
            <a:r>
              <a:rPr lang="en-GB" dirty="0" err="1"/>
              <a:t>esempio</a:t>
            </a:r>
            <a:r>
              <a:rPr lang="en-GB" dirty="0"/>
              <a:t>, il tempo </a:t>
            </a:r>
            <a:r>
              <a:rPr lang="en-GB" dirty="0" err="1"/>
              <a:t>pieno</a:t>
            </a:r>
            <a:r>
              <a:rPr lang="en-GB" dirty="0"/>
              <a:t>, </a:t>
            </a:r>
            <a:r>
              <a:rPr lang="en-GB" dirty="0" err="1"/>
              <a:t>elemento</a:t>
            </a:r>
            <a:r>
              <a:rPr lang="en-GB" dirty="0"/>
              <a:t> </a:t>
            </a:r>
            <a:r>
              <a:rPr lang="en-GB" dirty="0" err="1"/>
              <a:t>essenziale</a:t>
            </a:r>
            <a:r>
              <a:rPr lang="en-GB" dirty="0"/>
              <a:t> per </a:t>
            </a:r>
            <a:r>
              <a:rPr lang="en-GB" dirty="0" err="1"/>
              <a:t>combattere</a:t>
            </a:r>
            <a:r>
              <a:rPr lang="en-GB" dirty="0"/>
              <a:t> la </a:t>
            </a:r>
            <a:r>
              <a:rPr lang="en-GB" dirty="0" err="1"/>
              <a:t>dispersione</a:t>
            </a:r>
            <a:r>
              <a:rPr lang="en-GB" dirty="0"/>
              <a:t> </a:t>
            </a:r>
            <a:r>
              <a:rPr lang="en-GB" dirty="0" err="1"/>
              <a:t>scolastica</a:t>
            </a:r>
            <a:r>
              <a:rPr lang="en-GB" dirty="0"/>
              <a:t>; </a:t>
            </a:r>
            <a:r>
              <a:rPr lang="en-GB" dirty="0" err="1"/>
              <a:t>oppure</a:t>
            </a:r>
            <a:r>
              <a:rPr lang="en-GB" dirty="0"/>
              <a:t> </a:t>
            </a:r>
            <a:r>
              <a:rPr lang="en-GB" dirty="0" err="1"/>
              <a:t>sono</a:t>
            </a:r>
            <a:r>
              <a:rPr lang="en-GB" dirty="0"/>
              <a:t> </a:t>
            </a:r>
            <a:r>
              <a:rPr lang="en-GB" dirty="0" err="1"/>
              <a:t>sprovviste</a:t>
            </a:r>
            <a:r>
              <a:rPr lang="en-GB" dirty="0"/>
              <a:t> di </a:t>
            </a:r>
            <a:r>
              <a:rPr lang="en-GB" dirty="0" err="1"/>
              <a:t>servizio</a:t>
            </a:r>
            <a:r>
              <a:rPr lang="en-GB" dirty="0"/>
              <a:t> </a:t>
            </a:r>
            <a:r>
              <a:rPr lang="en-GB" dirty="0" err="1"/>
              <a:t>mensa</a:t>
            </a:r>
            <a:r>
              <a:rPr lang="en-GB" dirty="0"/>
              <a:t>, di </a:t>
            </a:r>
            <a:r>
              <a:rPr lang="en-GB" dirty="0" err="1"/>
              <a:t>materiali</a:t>
            </a:r>
            <a:r>
              <a:rPr lang="en-GB" dirty="0"/>
              <a:t>, </a:t>
            </a:r>
            <a:r>
              <a:rPr lang="en-GB" dirty="0" err="1"/>
              <a:t>spazi</a:t>
            </a:r>
            <a:r>
              <a:rPr lang="en-GB" dirty="0"/>
              <a:t> ed </a:t>
            </a:r>
            <a:r>
              <a:rPr lang="en-GB" dirty="0" err="1"/>
              <a:t>infrastrutture</a:t>
            </a:r>
            <a:r>
              <a:rPr lang="en-GB" dirty="0"/>
              <a:t> </a:t>
            </a:r>
            <a:r>
              <a:rPr lang="en-GB" dirty="0" err="1"/>
              <a:t>fisiche</a:t>
            </a:r>
            <a:r>
              <a:rPr lang="en-GB" dirty="0"/>
              <a:t> </a:t>
            </a:r>
            <a:r>
              <a:rPr lang="en-GB" dirty="0" err="1"/>
              <a:t>adeguati</a:t>
            </a:r>
            <a:r>
              <a:rPr lang="en-GB" dirty="0"/>
              <a:t> </a:t>
            </a:r>
            <a:r>
              <a:rPr lang="en-GB" dirty="0" err="1"/>
              <a:t>all’apprendimento</a:t>
            </a:r>
            <a:r>
              <a:rPr lang="en-GB" dirty="0"/>
              <a:t> e al </a:t>
            </a:r>
            <a:r>
              <a:rPr lang="en-GB" dirty="0" err="1"/>
              <a:t>sano</a:t>
            </a:r>
            <a:r>
              <a:rPr lang="en-GB" dirty="0"/>
              <a:t> e </a:t>
            </a:r>
            <a:r>
              <a:rPr lang="en-GB" dirty="0" err="1"/>
              <a:t>corretto</a:t>
            </a:r>
            <a:r>
              <a:rPr lang="en-GB" dirty="0"/>
              <a:t> </a:t>
            </a:r>
            <a:r>
              <a:rPr lang="en-GB" dirty="0" err="1"/>
              <a:t>sviluppo</a:t>
            </a:r>
            <a:r>
              <a:rPr lang="en-GB" dirty="0"/>
              <a:t> di </a:t>
            </a:r>
            <a:r>
              <a:rPr lang="en-GB" dirty="0" err="1"/>
              <a:t>ogni</a:t>
            </a:r>
            <a:r>
              <a:rPr lang="en-GB" dirty="0"/>
              <a:t> </a:t>
            </a:r>
            <a:r>
              <a:rPr lang="en-GB" dirty="0" err="1"/>
              <a:t>studente</a:t>
            </a:r>
            <a:r>
              <a:rPr lang="en-GB" dirty="0"/>
              <a:t> e </a:t>
            </a:r>
            <a:r>
              <a:rPr lang="en-GB" dirty="0" err="1"/>
              <a:t>studentessa</a:t>
            </a:r>
            <a:r>
              <a:rPr lang="en-GB" dirty="0"/>
              <a:t>. </a:t>
            </a:r>
          </a:p>
          <a:p>
            <a:r>
              <a:rPr lang="en-GB" dirty="0"/>
              <a:t>Il </a:t>
            </a:r>
            <a:r>
              <a:rPr lang="en-GB" dirty="0" err="1"/>
              <a:t>problema</a:t>
            </a:r>
            <a:r>
              <a:rPr lang="en-GB" dirty="0"/>
              <a:t> </a:t>
            </a:r>
            <a:r>
              <a:rPr lang="en-GB" dirty="0" err="1"/>
              <a:t>principale</a:t>
            </a:r>
            <a:r>
              <a:rPr lang="en-GB" dirty="0"/>
              <a:t> </a:t>
            </a:r>
            <a:r>
              <a:rPr lang="en-GB" dirty="0" err="1"/>
              <a:t>è</a:t>
            </a:r>
            <a:r>
              <a:rPr lang="en-GB" dirty="0"/>
              <a:t> </a:t>
            </a:r>
            <a:r>
              <a:rPr lang="en-GB" dirty="0" err="1"/>
              <a:t>rappresentato</a:t>
            </a:r>
            <a:r>
              <a:rPr lang="en-GB" dirty="0"/>
              <a:t> dal </a:t>
            </a:r>
            <a:r>
              <a:rPr lang="en-GB" dirty="0" err="1"/>
              <a:t>fatto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tali</a:t>
            </a:r>
            <a:r>
              <a:rPr lang="en-GB" dirty="0"/>
              <a:t> </a:t>
            </a:r>
            <a:r>
              <a:rPr lang="en-GB" dirty="0" err="1"/>
              <a:t>mancanze</a:t>
            </a:r>
            <a:r>
              <a:rPr lang="en-GB" dirty="0"/>
              <a:t> </a:t>
            </a:r>
            <a:r>
              <a:rPr lang="en-GB" dirty="0" err="1"/>
              <a:t>sono</a:t>
            </a:r>
            <a:r>
              <a:rPr lang="en-GB" dirty="0"/>
              <a:t> per lo </a:t>
            </a:r>
            <a:r>
              <a:rPr lang="en-GB" dirty="0" err="1"/>
              <a:t>più</a:t>
            </a:r>
            <a:r>
              <a:rPr lang="en-GB" dirty="0"/>
              <a:t> concentrate in </a:t>
            </a:r>
            <a:r>
              <a:rPr lang="en-GB" dirty="0" err="1"/>
              <a:t>territori</a:t>
            </a:r>
            <a:r>
              <a:rPr lang="en-GB" dirty="0"/>
              <a:t> dove </a:t>
            </a:r>
            <a:r>
              <a:rPr lang="en-GB" dirty="0" err="1"/>
              <a:t>risiedono</a:t>
            </a:r>
            <a:r>
              <a:rPr lang="en-GB" dirty="0"/>
              <a:t> </a:t>
            </a:r>
            <a:r>
              <a:rPr lang="en-GB" dirty="0" err="1"/>
              <a:t>soprattutto</a:t>
            </a:r>
            <a:r>
              <a:rPr lang="en-GB" dirty="0"/>
              <a:t> </a:t>
            </a:r>
            <a:r>
              <a:rPr lang="en-GB" dirty="0" err="1"/>
              <a:t>gli</a:t>
            </a:r>
            <a:r>
              <a:rPr lang="en-GB" dirty="0"/>
              <a:t> </a:t>
            </a:r>
            <a:r>
              <a:rPr lang="en-GB" dirty="0" err="1"/>
              <a:t>studenti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provengono</a:t>
            </a:r>
            <a:r>
              <a:rPr lang="en-GB" dirty="0"/>
              <a:t> da </a:t>
            </a:r>
            <a:r>
              <a:rPr lang="en-GB" dirty="0" err="1"/>
              <a:t>famiglie</a:t>
            </a:r>
            <a:r>
              <a:rPr lang="en-GB" dirty="0"/>
              <a:t> con </a:t>
            </a:r>
            <a:r>
              <a:rPr lang="en-GB" dirty="0" err="1"/>
              <a:t>livelli</a:t>
            </a:r>
            <a:r>
              <a:rPr lang="en-GB" dirty="0"/>
              <a:t> </a:t>
            </a:r>
            <a:r>
              <a:rPr lang="en-GB" dirty="0" err="1"/>
              <a:t>socioeconomici</a:t>
            </a:r>
            <a:r>
              <a:rPr lang="en-GB" dirty="0"/>
              <a:t> </a:t>
            </a:r>
            <a:r>
              <a:rPr lang="en-GB" dirty="0" err="1"/>
              <a:t>più</a:t>
            </a:r>
            <a:r>
              <a:rPr lang="en-GB" dirty="0"/>
              <a:t> </a:t>
            </a:r>
            <a:r>
              <a:rPr lang="en-GB" dirty="0" err="1"/>
              <a:t>bassi</a:t>
            </a:r>
            <a:r>
              <a:rPr lang="en-GB" dirty="0"/>
              <a:t>,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quali</a:t>
            </a:r>
            <a:r>
              <a:rPr lang="en-GB" dirty="0"/>
              <a:t>, al </a:t>
            </a:r>
            <a:r>
              <a:rPr lang="en-GB" dirty="0" err="1"/>
              <a:t>contrario</a:t>
            </a:r>
            <a:r>
              <a:rPr lang="en-GB" dirty="0"/>
              <a:t>, </a:t>
            </a:r>
            <a:r>
              <a:rPr lang="en-GB" dirty="0" err="1"/>
              <a:t>avrebbero</a:t>
            </a:r>
            <a:r>
              <a:rPr lang="en-GB" dirty="0"/>
              <a:t> </a:t>
            </a:r>
            <a:r>
              <a:rPr lang="en-GB" dirty="0" err="1"/>
              <a:t>maggiore</a:t>
            </a:r>
            <a:r>
              <a:rPr lang="en-GB" dirty="0"/>
              <a:t> </a:t>
            </a:r>
            <a:r>
              <a:rPr lang="en-GB" dirty="0" err="1"/>
              <a:t>necessità</a:t>
            </a:r>
            <a:r>
              <a:rPr lang="en-GB" dirty="0"/>
              <a:t> di </a:t>
            </a:r>
            <a:r>
              <a:rPr lang="en-GB" dirty="0" err="1"/>
              <a:t>beneficiare</a:t>
            </a:r>
            <a:r>
              <a:rPr lang="en-GB" dirty="0"/>
              <a:t> di </a:t>
            </a:r>
            <a:r>
              <a:rPr lang="en-GB" dirty="0" err="1"/>
              <a:t>un’offerta</a:t>
            </a:r>
            <a:r>
              <a:rPr lang="en-GB" dirty="0"/>
              <a:t> di </a:t>
            </a:r>
            <a:r>
              <a:rPr lang="en-GB" dirty="0" err="1"/>
              <a:t>spazi</a:t>
            </a:r>
            <a:r>
              <a:rPr lang="en-GB" dirty="0"/>
              <a:t> e </a:t>
            </a:r>
            <a:r>
              <a:rPr lang="en-GB" dirty="0" err="1"/>
              <a:t>servizi</a:t>
            </a:r>
            <a:r>
              <a:rPr lang="en-GB" dirty="0"/>
              <a:t> </a:t>
            </a:r>
            <a:r>
              <a:rPr lang="en-GB" dirty="0" err="1"/>
              <a:t>scolastici</a:t>
            </a:r>
            <a:r>
              <a:rPr lang="en-GB" dirty="0"/>
              <a:t> di </a:t>
            </a:r>
            <a:r>
              <a:rPr lang="en-GB" dirty="0" err="1"/>
              <a:t>qualità</a:t>
            </a:r>
            <a:r>
              <a:rPr lang="en-GB" dirty="0"/>
              <a:t>.</a:t>
            </a:r>
          </a:p>
          <a:p>
            <a:endParaRPr lang="en-GB" dirty="0"/>
          </a:p>
          <a:p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11649414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B6178-6608-6AF6-500C-2A8CF7699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Analisi delle interviste: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tre</a:t>
            </a:r>
            <a:r>
              <a:rPr lang="en-GB" dirty="0"/>
              <a:t> </a:t>
            </a:r>
            <a:r>
              <a:rPr lang="en-GB" dirty="0" err="1"/>
              <a:t>fattori</a:t>
            </a:r>
            <a:r>
              <a:rPr lang="en-GB" dirty="0"/>
              <a:t> </a:t>
            </a:r>
            <a:r>
              <a:rPr lang="en-GB" dirty="0" err="1"/>
              <a:t>cruciali</a:t>
            </a:r>
            <a:r>
              <a:rPr lang="en-GB" dirty="0"/>
              <a:t> </a:t>
            </a:r>
            <a:endParaRPr lang="en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B19C0-D7B1-F3B6-FAE8-DC9FF4D4C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T" dirty="0"/>
              <a:t>1- Povertà economica ed educativa</a:t>
            </a:r>
          </a:p>
          <a:p>
            <a:r>
              <a:rPr lang="en-IT" dirty="0"/>
              <a:t>2- Assenza di adulti come punto di riferimento</a:t>
            </a:r>
          </a:p>
          <a:p>
            <a:r>
              <a:rPr lang="en-IT" dirty="0"/>
              <a:t>3- Mancanza del senso di appartenenza alla comuntià</a:t>
            </a:r>
          </a:p>
          <a:p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29207085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9C0D4-9C9A-362E-14D3-8D6081060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1- </a:t>
            </a:r>
            <a:r>
              <a:rPr lang="en-GB" dirty="0" err="1"/>
              <a:t>Povertà</a:t>
            </a:r>
            <a:r>
              <a:rPr lang="en-GB" dirty="0"/>
              <a:t> </a:t>
            </a:r>
            <a:r>
              <a:rPr lang="en-GB" dirty="0" err="1"/>
              <a:t>economica</a:t>
            </a:r>
            <a:r>
              <a:rPr lang="en-GB" dirty="0"/>
              <a:t> ed </a:t>
            </a:r>
            <a:r>
              <a:rPr lang="en-GB" dirty="0" err="1"/>
              <a:t>educativa</a:t>
            </a:r>
            <a:br>
              <a:rPr lang="en-GB" dirty="0"/>
            </a:br>
            <a:br>
              <a:rPr lang="en-GB" dirty="0"/>
            </a:br>
            <a:endParaRPr lang="en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BF0E6-1471-2117-2C1E-BEC75BB0A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1" y="193963"/>
            <a:ext cx="7495308" cy="6539345"/>
          </a:xfrm>
        </p:spPr>
        <p:txBody>
          <a:bodyPr>
            <a:normAutofit fontScale="70000" lnSpcReduction="20000"/>
          </a:bodyPr>
          <a:lstStyle/>
          <a:p>
            <a:endParaRPr lang="en-GB" dirty="0"/>
          </a:p>
          <a:p>
            <a:endParaRPr lang="en-GB" dirty="0"/>
          </a:p>
          <a:p>
            <a:endParaRPr lang="en-GB" sz="2100" dirty="0"/>
          </a:p>
          <a:p>
            <a:r>
              <a:rPr lang="en-GB" sz="2100" dirty="0"/>
              <a:t>Due </a:t>
            </a:r>
            <a:r>
              <a:rPr lang="en-GB" sz="2100" dirty="0" err="1"/>
              <a:t>aspetti</a:t>
            </a:r>
            <a:r>
              <a:rPr lang="en-GB" sz="2100" dirty="0"/>
              <a:t>, </a:t>
            </a:r>
            <a:r>
              <a:rPr lang="en-GB" sz="2100" dirty="0" err="1"/>
              <a:t>quello</a:t>
            </a:r>
            <a:r>
              <a:rPr lang="en-GB" sz="2100" dirty="0"/>
              <a:t> </a:t>
            </a:r>
            <a:r>
              <a:rPr lang="en-GB" sz="2100" dirty="0" err="1"/>
              <a:t>della</a:t>
            </a:r>
            <a:r>
              <a:rPr lang="en-GB" sz="2100" dirty="0"/>
              <a:t> </a:t>
            </a:r>
            <a:r>
              <a:rPr lang="en-GB" sz="2100" dirty="0" err="1"/>
              <a:t>povertà</a:t>
            </a:r>
            <a:r>
              <a:rPr lang="en-GB" sz="2100" dirty="0"/>
              <a:t> </a:t>
            </a:r>
            <a:r>
              <a:rPr lang="en-GB" sz="2100" dirty="0" err="1"/>
              <a:t>economica</a:t>
            </a:r>
            <a:r>
              <a:rPr lang="en-GB" sz="2100" dirty="0"/>
              <a:t> ed </a:t>
            </a:r>
            <a:r>
              <a:rPr lang="en-GB" sz="2100" dirty="0" err="1"/>
              <a:t>educativa</a:t>
            </a:r>
            <a:r>
              <a:rPr lang="en-GB" sz="2100" dirty="0"/>
              <a:t>, </a:t>
            </a:r>
            <a:r>
              <a:rPr lang="en-GB" sz="2100" dirty="0" err="1"/>
              <a:t>strettamente</a:t>
            </a:r>
            <a:r>
              <a:rPr lang="en-GB" sz="2100" dirty="0"/>
              <a:t> </a:t>
            </a:r>
            <a:r>
              <a:rPr lang="en-GB" sz="2100" dirty="0" err="1"/>
              <a:t>correlati</a:t>
            </a:r>
            <a:r>
              <a:rPr lang="en-GB" sz="2100" dirty="0"/>
              <a:t>. </a:t>
            </a:r>
            <a:r>
              <a:rPr lang="en-GB" sz="2100" dirty="0" err="1"/>
              <a:t>Sono</a:t>
            </a:r>
            <a:r>
              <a:rPr lang="en-GB" sz="2100" dirty="0"/>
              <a:t> </a:t>
            </a:r>
            <a:r>
              <a:rPr lang="en-GB" sz="2100" dirty="0" err="1"/>
              <a:t>infatti</a:t>
            </a:r>
            <a:r>
              <a:rPr lang="en-GB" sz="2100" dirty="0"/>
              <a:t> </a:t>
            </a:r>
            <a:r>
              <a:rPr lang="en-GB" sz="2100" dirty="0" err="1"/>
              <a:t>i</a:t>
            </a:r>
            <a:r>
              <a:rPr lang="en-GB" sz="2100" dirty="0"/>
              <a:t> </a:t>
            </a:r>
            <a:r>
              <a:rPr lang="en-GB" sz="2100" dirty="0" err="1"/>
              <a:t>minori</a:t>
            </a:r>
            <a:r>
              <a:rPr lang="en-GB" sz="2100" dirty="0"/>
              <a:t> </a:t>
            </a:r>
            <a:r>
              <a:rPr lang="en-GB" sz="2100" dirty="0" err="1"/>
              <a:t>che</a:t>
            </a:r>
            <a:r>
              <a:rPr lang="en-GB" sz="2100" dirty="0"/>
              <a:t> </a:t>
            </a:r>
            <a:r>
              <a:rPr lang="en-GB" sz="2100" dirty="0" err="1"/>
              <a:t>provengono</a:t>
            </a:r>
            <a:r>
              <a:rPr lang="en-GB" sz="2100" dirty="0"/>
              <a:t> da </a:t>
            </a:r>
            <a:r>
              <a:rPr lang="en-GB" sz="2100" dirty="0" err="1"/>
              <a:t>famiglie</a:t>
            </a:r>
            <a:r>
              <a:rPr lang="en-GB" sz="2100" dirty="0"/>
              <a:t> </a:t>
            </a:r>
            <a:r>
              <a:rPr lang="en-GB" sz="2100" dirty="0" err="1"/>
              <a:t>svantaggiate</a:t>
            </a:r>
            <a:r>
              <a:rPr lang="en-GB" sz="2100" dirty="0"/>
              <a:t> dal punto di vista </a:t>
            </a:r>
            <a:r>
              <a:rPr lang="en-GB" sz="2100" dirty="0" err="1"/>
              <a:t>socioeconomico</a:t>
            </a:r>
            <a:r>
              <a:rPr lang="en-GB" sz="2100" dirty="0"/>
              <a:t> ad aver </a:t>
            </a:r>
            <a:r>
              <a:rPr lang="en-GB" sz="2100" dirty="0" err="1"/>
              <a:t>registrato</a:t>
            </a:r>
            <a:r>
              <a:rPr lang="en-GB" sz="2100" dirty="0"/>
              <a:t> </a:t>
            </a:r>
            <a:r>
              <a:rPr lang="en-GB" sz="2100" dirty="0" err="1"/>
              <a:t>negli</a:t>
            </a:r>
            <a:r>
              <a:rPr lang="en-GB" sz="2100" dirty="0"/>
              <a:t> </a:t>
            </a:r>
            <a:r>
              <a:rPr lang="en-GB" sz="2100" dirty="0" err="1"/>
              <a:t>ultimi</a:t>
            </a:r>
            <a:r>
              <a:rPr lang="en-GB" sz="2100" dirty="0"/>
              <a:t> anni </a:t>
            </a:r>
            <a:r>
              <a:rPr lang="en-GB" sz="2100" dirty="0" err="1"/>
              <a:t>livelli</a:t>
            </a:r>
            <a:r>
              <a:rPr lang="en-GB" sz="2100" dirty="0"/>
              <a:t> di </a:t>
            </a:r>
            <a:r>
              <a:rPr lang="en-GB" sz="2100" dirty="0" err="1"/>
              <a:t>apprendimento</a:t>
            </a:r>
            <a:r>
              <a:rPr lang="en-GB" sz="2100" dirty="0"/>
              <a:t> </a:t>
            </a:r>
            <a:r>
              <a:rPr lang="en-GB" sz="2100" dirty="0" err="1"/>
              <a:t>più</a:t>
            </a:r>
            <a:r>
              <a:rPr lang="en-GB" sz="2100" dirty="0"/>
              <a:t> </a:t>
            </a:r>
            <a:r>
              <a:rPr lang="en-GB" sz="2100" dirty="0" err="1"/>
              <a:t>bassi</a:t>
            </a:r>
            <a:r>
              <a:rPr lang="en-GB" sz="2100" dirty="0"/>
              <a:t>; e </a:t>
            </a:r>
            <a:r>
              <a:rPr lang="en-GB" sz="2100" dirty="0" err="1"/>
              <a:t>sono</a:t>
            </a:r>
            <a:r>
              <a:rPr lang="en-GB" sz="2100" dirty="0"/>
              <a:t> </a:t>
            </a:r>
            <a:r>
              <a:rPr lang="en-GB" sz="2100" dirty="0" err="1"/>
              <a:t>anche</a:t>
            </a:r>
            <a:r>
              <a:rPr lang="en-GB" sz="2100" dirty="0"/>
              <a:t> </a:t>
            </a:r>
            <a:r>
              <a:rPr lang="en-GB" sz="2100" dirty="0" err="1"/>
              <a:t>coloro</a:t>
            </a:r>
            <a:r>
              <a:rPr lang="en-GB" sz="2100" dirty="0"/>
              <a:t> </a:t>
            </a:r>
            <a:r>
              <a:rPr lang="en-GB" sz="2100" dirty="0" err="1"/>
              <a:t>maggiormente</a:t>
            </a:r>
            <a:r>
              <a:rPr lang="en-GB" sz="2100" dirty="0"/>
              <a:t> a </a:t>
            </a:r>
            <a:r>
              <a:rPr lang="en-GB" sz="2100" dirty="0" err="1"/>
              <a:t>rischio</a:t>
            </a:r>
            <a:r>
              <a:rPr lang="en-GB" sz="2100" dirty="0"/>
              <a:t> di </a:t>
            </a:r>
            <a:r>
              <a:rPr lang="en-GB" sz="2100" dirty="0" err="1"/>
              <a:t>dispersione</a:t>
            </a:r>
            <a:r>
              <a:rPr lang="en-GB" sz="2100" dirty="0"/>
              <a:t> </a:t>
            </a:r>
            <a:r>
              <a:rPr lang="en-GB" sz="2100" dirty="0" err="1"/>
              <a:t>scolastica</a:t>
            </a:r>
            <a:r>
              <a:rPr lang="en-GB" sz="2100" dirty="0"/>
              <a:t>.</a:t>
            </a:r>
          </a:p>
          <a:p>
            <a:endParaRPr lang="en-GB" sz="2100" dirty="0"/>
          </a:p>
          <a:p>
            <a:r>
              <a:rPr lang="en-GB" sz="2100" i="1" dirty="0">
                <a:solidFill>
                  <a:srgbClr val="FF2600"/>
                </a:solidFill>
              </a:rPr>
              <a:t>“</a:t>
            </a:r>
            <a:r>
              <a:rPr lang="en-GB" sz="2100" i="1" dirty="0" err="1">
                <a:solidFill>
                  <a:srgbClr val="FF2600"/>
                </a:solidFill>
              </a:rPr>
              <a:t>Sicuramente</a:t>
            </a:r>
            <a:r>
              <a:rPr lang="en-GB" sz="2100" i="1" dirty="0">
                <a:solidFill>
                  <a:srgbClr val="FF2600"/>
                </a:solidFill>
              </a:rPr>
              <a:t> </a:t>
            </a:r>
            <a:r>
              <a:rPr lang="en-GB" sz="2100" i="1" dirty="0" err="1">
                <a:solidFill>
                  <a:srgbClr val="FF2600"/>
                </a:solidFill>
              </a:rPr>
              <a:t>una</a:t>
            </a:r>
            <a:r>
              <a:rPr lang="en-GB" sz="2100" i="1" dirty="0">
                <a:solidFill>
                  <a:srgbClr val="FF2600"/>
                </a:solidFill>
              </a:rPr>
              <a:t> </a:t>
            </a:r>
            <a:r>
              <a:rPr lang="en-GB" sz="2100" i="1" dirty="0" err="1">
                <a:solidFill>
                  <a:srgbClr val="FF2600"/>
                </a:solidFill>
              </a:rPr>
              <a:t>cosa</a:t>
            </a:r>
            <a:r>
              <a:rPr lang="en-GB" sz="2100" i="1" dirty="0">
                <a:solidFill>
                  <a:srgbClr val="FF2600"/>
                </a:solidFill>
              </a:rPr>
              <a:t> </a:t>
            </a:r>
            <a:r>
              <a:rPr lang="en-GB" sz="2100" i="1" dirty="0" err="1">
                <a:solidFill>
                  <a:srgbClr val="FF2600"/>
                </a:solidFill>
              </a:rPr>
              <a:t>che</a:t>
            </a:r>
            <a:r>
              <a:rPr lang="en-GB" sz="2100" i="1" dirty="0">
                <a:solidFill>
                  <a:srgbClr val="FF2600"/>
                </a:solidFill>
              </a:rPr>
              <a:t> mi </a:t>
            </a:r>
            <a:r>
              <a:rPr lang="en-GB" sz="2100" i="1" dirty="0" err="1">
                <a:solidFill>
                  <a:srgbClr val="FF2600"/>
                </a:solidFill>
              </a:rPr>
              <a:t>sento</a:t>
            </a:r>
            <a:r>
              <a:rPr lang="en-GB" sz="2100" i="1" dirty="0">
                <a:solidFill>
                  <a:srgbClr val="FF2600"/>
                </a:solidFill>
              </a:rPr>
              <a:t> di dire </a:t>
            </a:r>
            <a:r>
              <a:rPr lang="en-GB" sz="2100" i="1" dirty="0" err="1">
                <a:solidFill>
                  <a:srgbClr val="FF2600"/>
                </a:solidFill>
              </a:rPr>
              <a:t>è</a:t>
            </a:r>
            <a:r>
              <a:rPr lang="en-GB" sz="2100" i="1" dirty="0">
                <a:solidFill>
                  <a:srgbClr val="FF2600"/>
                </a:solidFill>
              </a:rPr>
              <a:t> </a:t>
            </a:r>
            <a:r>
              <a:rPr lang="en-GB" sz="2100" i="1" dirty="0" err="1">
                <a:solidFill>
                  <a:srgbClr val="FF2600"/>
                </a:solidFill>
              </a:rPr>
              <a:t>che</a:t>
            </a:r>
            <a:r>
              <a:rPr lang="en-GB" sz="2100" i="1" dirty="0">
                <a:solidFill>
                  <a:srgbClr val="FF2600"/>
                </a:solidFill>
              </a:rPr>
              <a:t> </a:t>
            </a:r>
            <a:r>
              <a:rPr lang="en-GB" sz="2100" i="1" dirty="0" err="1">
                <a:solidFill>
                  <a:srgbClr val="FF2600"/>
                </a:solidFill>
              </a:rPr>
              <a:t>purtroppo</a:t>
            </a:r>
            <a:r>
              <a:rPr lang="en-GB" sz="2100" i="1" dirty="0">
                <a:solidFill>
                  <a:srgbClr val="FF2600"/>
                </a:solidFill>
              </a:rPr>
              <a:t> la </a:t>
            </a:r>
            <a:r>
              <a:rPr lang="en-GB" sz="2100" i="1" dirty="0" err="1">
                <a:solidFill>
                  <a:srgbClr val="FF2600"/>
                </a:solidFill>
              </a:rPr>
              <a:t>cultura</a:t>
            </a:r>
            <a:r>
              <a:rPr lang="en-GB" sz="2100" i="1" dirty="0">
                <a:solidFill>
                  <a:srgbClr val="FF2600"/>
                </a:solidFill>
              </a:rPr>
              <a:t> costa. Per tutti, </a:t>
            </a:r>
            <a:r>
              <a:rPr lang="en-GB" sz="2100" i="1" dirty="0" err="1">
                <a:solidFill>
                  <a:srgbClr val="FF2600"/>
                </a:solidFill>
              </a:rPr>
              <a:t>qualsiasi</a:t>
            </a:r>
            <a:r>
              <a:rPr lang="en-GB" sz="2100" i="1" dirty="0">
                <a:solidFill>
                  <a:srgbClr val="FF2600"/>
                </a:solidFill>
              </a:rPr>
              <a:t> </a:t>
            </a:r>
            <a:r>
              <a:rPr lang="en-GB" sz="2100" i="1" dirty="0" err="1">
                <a:solidFill>
                  <a:srgbClr val="FF2600"/>
                </a:solidFill>
              </a:rPr>
              <a:t>cosa</a:t>
            </a:r>
            <a:r>
              <a:rPr lang="en-GB" sz="2100" i="1" dirty="0">
                <a:solidFill>
                  <a:srgbClr val="FF2600"/>
                </a:solidFill>
              </a:rPr>
              <a:t>: </a:t>
            </a:r>
            <a:r>
              <a:rPr lang="en-GB" sz="2100" i="1" dirty="0" err="1">
                <a:solidFill>
                  <a:srgbClr val="FF2600"/>
                </a:solidFill>
              </a:rPr>
              <a:t>leggere</a:t>
            </a:r>
            <a:r>
              <a:rPr lang="en-GB" sz="2100" i="1" dirty="0">
                <a:solidFill>
                  <a:srgbClr val="FF2600"/>
                </a:solidFill>
              </a:rPr>
              <a:t> un </a:t>
            </a:r>
            <a:r>
              <a:rPr lang="en-GB" sz="2100" i="1" dirty="0" err="1">
                <a:solidFill>
                  <a:srgbClr val="FF2600"/>
                </a:solidFill>
              </a:rPr>
              <a:t>libro</a:t>
            </a:r>
            <a:r>
              <a:rPr lang="en-GB" sz="2100" i="1" dirty="0">
                <a:solidFill>
                  <a:srgbClr val="FF2600"/>
                </a:solidFill>
              </a:rPr>
              <a:t> </a:t>
            </a:r>
            <a:r>
              <a:rPr lang="en-GB" sz="2100" i="1" dirty="0" err="1">
                <a:solidFill>
                  <a:srgbClr val="FF2600"/>
                </a:solidFill>
              </a:rPr>
              <a:t>andare</a:t>
            </a:r>
            <a:r>
              <a:rPr lang="en-GB" sz="2100" i="1" dirty="0">
                <a:solidFill>
                  <a:srgbClr val="FF2600"/>
                </a:solidFill>
              </a:rPr>
              <a:t> al cinema, </a:t>
            </a:r>
            <a:r>
              <a:rPr lang="en-GB" sz="2100" i="1" dirty="0" err="1">
                <a:solidFill>
                  <a:srgbClr val="FF2600"/>
                </a:solidFill>
              </a:rPr>
              <a:t>andare</a:t>
            </a:r>
            <a:r>
              <a:rPr lang="en-GB" sz="2100" i="1" dirty="0">
                <a:solidFill>
                  <a:srgbClr val="FF2600"/>
                </a:solidFill>
              </a:rPr>
              <a:t> a </a:t>
            </a:r>
            <a:r>
              <a:rPr lang="en-GB" sz="2100" i="1" dirty="0" err="1">
                <a:solidFill>
                  <a:srgbClr val="FF2600"/>
                </a:solidFill>
              </a:rPr>
              <a:t>una</a:t>
            </a:r>
            <a:r>
              <a:rPr lang="en-GB" sz="2100" i="1" dirty="0">
                <a:solidFill>
                  <a:srgbClr val="FF2600"/>
                </a:solidFill>
              </a:rPr>
              <a:t> </a:t>
            </a:r>
            <a:r>
              <a:rPr lang="en-GB" sz="2100" i="1" dirty="0" err="1">
                <a:solidFill>
                  <a:srgbClr val="FF2600"/>
                </a:solidFill>
              </a:rPr>
              <a:t>mostra</a:t>
            </a:r>
            <a:r>
              <a:rPr lang="en-GB" sz="2100" i="1" dirty="0">
                <a:solidFill>
                  <a:srgbClr val="FF2600"/>
                </a:solidFill>
              </a:rPr>
              <a:t>, </a:t>
            </a:r>
            <a:r>
              <a:rPr lang="en-GB" sz="2100" i="1" dirty="0" err="1">
                <a:solidFill>
                  <a:srgbClr val="FF2600"/>
                </a:solidFill>
              </a:rPr>
              <a:t>andare</a:t>
            </a:r>
            <a:r>
              <a:rPr lang="en-GB" sz="2100" i="1" dirty="0">
                <a:solidFill>
                  <a:srgbClr val="FF2600"/>
                </a:solidFill>
              </a:rPr>
              <a:t> a un concerto. </a:t>
            </a:r>
            <a:r>
              <a:rPr lang="en-GB" sz="2100" i="1" dirty="0" err="1">
                <a:solidFill>
                  <a:srgbClr val="FF2600"/>
                </a:solidFill>
              </a:rPr>
              <a:t>Cioè</a:t>
            </a:r>
            <a:r>
              <a:rPr lang="en-GB" sz="2100" i="1" dirty="0">
                <a:solidFill>
                  <a:srgbClr val="FF2600"/>
                </a:solidFill>
              </a:rPr>
              <a:t> </a:t>
            </a:r>
            <a:r>
              <a:rPr lang="en-GB" sz="2100" i="1" dirty="0" err="1">
                <a:solidFill>
                  <a:srgbClr val="FF2600"/>
                </a:solidFill>
              </a:rPr>
              <a:t>qualsiasi</a:t>
            </a:r>
            <a:r>
              <a:rPr lang="en-GB" sz="2100" i="1" dirty="0">
                <a:solidFill>
                  <a:srgbClr val="FF2600"/>
                </a:solidFill>
              </a:rPr>
              <a:t> </a:t>
            </a:r>
            <a:r>
              <a:rPr lang="en-GB" sz="2100" i="1" dirty="0" err="1">
                <a:solidFill>
                  <a:srgbClr val="FF2600"/>
                </a:solidFill>
              </a:rPr>
              <a:t>cosa</a:t>
            </a:r>
            <a:r>
              <a:rPr lang="en-GB" sz="2100" i="1" dirty="0">
                <a:solidFill>
                  <a:srgbClr val="FF2600"/>
                </a:solidFill>
              </a:rPr>
              <a:t> </a:t>
            </a:r>
            <a:r>
              <a:rPr lang="en-GB" sz="2100" i="1" dirty="0" err="1">
                <a:solidFill>
                  <a:srgbClr val="FF2600"/>
                </a:solidFill>
              </a:rPr>
              <a:t>che</a:t>
            </a:r>
            <a:r>
              <a:rPr lang="en-GB" sz="2100" i="1" dirty="0">
                <a:solidFill>
                  <a:srgbClr val="FF2600"/>
                </a:solidFill>
              </a:rPr>
              <a:t> </a:t>
            </a:r>
            <a:r>
              <a:rPr lang="en-GB" sz="2100" i="1" dirty="0" err="1">
                <a:solidFill>
                  <a:srgbClr val="FF2600"/>
                </a:solidFill>
              </a:rPr>
              <a:t>implichi</a:t>
            </a:r>
            <a:r>
              <a:rPr lang="en-GB" sz="2100" i="1" dirty="0">
                <a:solidFill>
                  <a:srgbClr val="FF2600"/>
                </a:solidFill>
              </a:rPr>
              <a:t> un </a:t>
            </a:r>
            <a:r>
              <a:rPr lang="en-GB" sz="2100" i="1" dirty="0" err="1">
                <a:solidFill>
                  <a:srgbClr val="FF2600"/>
                </a:solidFill>
              </a:rPr>
              <a:t>ampliamento</a:t>
            </a:r>
            <a:r>
              <a:rPr lang="en-GB" sz="2100" i="1" dirty="0">
                <a:solidFill>
                  <a:srgbClr val="FF2600"/>
                </a:solidFill>
              </a:rPr>
              <a:t> </a:t>
            </a:r>
            <a:r>
              <a:rPr lang="en-GB" sz="2100" i="1" dirty="0" err="1">
                <a:solidFill>
                  <a:srgbClr val="FF2600"/>
                </a:solidFill>
              </a:rPr>
              <a:t>culturale</a:t>
            </a:r>
            <a:r>
              <a:rPr lang="en-GB" sz="2100" i="1" dirty="0">
                <a:solidFill>
                  <a:srgbClr val="FF2600"/>
                </a:solidFill>
              </a:rPr>
              <a:t> costa. </a:t>
            </a:r>
            <a:r>
              <a:rPr lang="en-GB" sz="2100" i="1" dirty="0" err="1">
                <a:solidFill>
                  <a:srgbClr val="FF2600"/>
                </a:solidFill>
              </a:rPr>
              <a:t>Quindi</a:t>
            </a:r>
            <a:r>
              <a:rPr lang="en-GB" sz="2100" i="1" dirty="0">
                <a:solidFill>
                  <a:srgbClr val="FF2600"/>
                </a:solidFill>
              </a:rPr>
              <a:t>, </a:t>
            </a:r>
            <a:r>
              <a:rPr lang="en-GB" sz="2100" i="1" dirty="0" err="1">
                <a:solidFill>
                  <a:srgbClr val="FF2600"/>
                </a:solidFill>
              </a:rPr>
              <a:t>evidentemente</a:t>
            </a:r>
            <a:r>
              <a:rPr lang="en-GB" sz="2100" i="1" dirty="0">
                <a:solidFill>
                  <a:srgbClr val="FF2600"/>
                </a:solidFill>
              </a:rPr>
              <a:t>, </a:t>
            </a:r>
            <a:r>
              <a:rPr lang="en-GB" sz="2100" i="1" dirty="0" err="1">
                <a:solidFill>
                  <a:srgbClr val="FF2600"/>
                </a:solidFill>
              </a:rPr>
              <a:t>famiglie</a:t>
            </a:r>
            <a:r>
              <a:rPr lang="en-GB" sz="2100" i="1" dirty="0">
                <a:solidFill>
                  <a:srgbClr val="FF2600"/>
                </a:solidFill>
              </a:rPr>
              <a:t> </a:t>
            </a:r>
            <a:r>
              <a:rPr lang="en-GB" sz="2100" i="1" dirty="0" err="1">
                <a:solidFill>
                  <a:srgbClr val="FF2600"/>
                </a:solidFill>
              </a:rPr>
              <a:t>che</a:t>
            </a:r>
            <a:r>
              <a:rPr lang="en-GB" sz="2100" i="1" dirty="0">
                <a:solidFill>
                  <a:srgbClr val="FF2600"/>
                </a:solidFill>
              </a:rPr>
              <a:t> </a:t>
            </a:r>
            <a:r>
              <a:rPr lang="en-GB" sz="2100" i="1" dirty="0" err="1">
                <a:solidFill>
                  <a:srgbClr val="FF2600"/>
                </a:solidFill>
              </a:rPr>
              <a:t>hanno</a:t>
            </a:r>
            <a:r>
              <a:rPr lang="en-GB" sz="2100" i="1" dirty="0">
                <a:solidFill>
                  <a:srgbClr val="FF2600"/>
                </a:solidFill>
              </a:rPr>
              <a:t> </a:t>
            </a:r>
            <a:r>
              <a:rPr lang="en-GB" sz="2100" i="1" dirty="0" err="1">
                <a:solidFill>
                  <a:srgbClr val="FF2600"/>
                </a:solidFill>
              </a:rPr>
              <a:t>fragilità</a:t>
            </a:r>
            <a:r>
              <a:rPr lang="en-GB" sz="2100" i="1" dirty="0">
                <a:solidFill>
                  <a:srgbClr val="FF2600"/>
                </a:solidFill>
              </a:rPr>
              <a:t> </a:t>
            </a:r>
            <a:r>
              <a:rPr lang="en-GB" sz="2100" i="1" dirty="0" err="1">
                <a:solidFill>
                  <a:srgbClr val="FF2600"/>
                </a:solidFill>
              </a:rPr>
              <a:t>economiche</a:t>
            </a:r>
            <a:r>
              <a:rPr lang="en-GB" sz="2100" i="1" dirty="0">
                <a:solidFill>
                  <a:srgbClr val="FF2600"/>
                </a:solidFill>
              </a:rPr>
              <a:t>, </a:t>
            </a:r>
            <a:r>
              <a:rPr lang="en-GB" sz="2100" i="1" dirty="0" err="1">
                <a:solidFill>
                  <a:srgbClr val="FF2600"/>
                </a:solidFill>
              </a:rPr>
              <a:t>difficilmente</a:t>
            </a:r>
            <a:r>
              <a:rPr lang="en-GB" sz="2100" i="1" dirty="0">
                <a:solidFill>
                  <a:srgbClr val="FF2600"/>
                </a:solidFill>
              </a:rPr>
              <a:t> </a:t>
            </a:r>
            <a:r>
              <a:rPr lang="en-GB" sz="2100" i="1" dirty="0" err="1">
                <a:solidFill>
                  <a:srgbClr val="FF2600"/>
                </a:solidFill>
              </a:rPr>
              <a:t>riescono</a:t>
            </a:r>
            <a:r>
              <a:rPr lang="en-GB" sz="2100" i="1" dirty="0">
                <a:solidFill>
                  <a:srgbClr val="FF2600"/>
                </a:solidFill>
              </a:rPr>
              <a:t> ad </a:t>
            </a:r>
            <a:r>
              <a:rPr lang="en-GB" sz="2100" i="1" dirty="0" err="1">
                <a:solidFill>
                  <a:srgbClr val="FF2600"/>
                </a:solidFill>
              </a:rPr>
              <a:t>avere</a:t>
            </a:r>
            <a:r>
              <a:rPr lang="en-GB" sz="2100" i="1" dirty="0">
                <a:solidFill>
                  <a:srgbClr val="FF2600"/>
                </a:solidFill>
              </a:rPr>
              <a:t> lo </a:t>
            </a:r>
            <a:r>
              <a:rPr lang="en-GB" sz="2100" i="1" dirty="0" err="1">
                <a:solidFill>
                  <a:srgbClr val="FF2600"/>
                </a:solidFill>
              </a:rPr>
              <a:t>stesso</a:t>
            </a:r>
            <a:r>
              <a:rPr lang="en-GB" sz="2100" i="1" dirty="0">
                <a:solidFill>
                  <a:srgbClr val="FF2600"/>
                </a:solidFill>
              </a:rPr>
              <a:t> accesso </a:t>
            </a:r>
            <a:r>
              <a:rPr lang="en-GB" sz="2100" i="1" dirty="0" err="1">
                <a:solidFill>
                  <a:srgbClr val="FF2600"/>
                </a:solidFill>
              </a:rPr>
              <a:t>alla</a:t>
            </a:r>
            <a:r>
              <a:rPr lang="en-GB" sz="2100" i="1" dirty="0">
                <a:solidFill>
                  <a:srgbClr val="FF2600"/>
                </a:solidFill>
              </a:rPr>
              <a:t> </a:t>
            </a:r>
            <a:r>
              <a:rPr lang="en-GB" sz="2100" i="1" dirty="0" err="1">
                <a:solidFill>
                  <a:srgbClr val="FF2600"/>
                </a:solidFill>
              </a:rPr>
              <a:t>cultura</a:t>
            </a:r>
            <a:r>
              <a:rPr lang="en-GB" sz="2100" i="1" dirty="0">
                <a:solidFill>
                  <a:srgbClr val="FF2600"/>
                </a:solidFill>
              </a:rPr>
              <a:t>. Mi </a:t>
            </a:r>
            <a:r>
              <a:rPr lang="en-GB" sz="2100" i="1" dirty="0" err="1">
                <a:solidFill>
                  <a:srgbClr val="FF2600"/>
                </a:solidFill>
              </a:rPr>
              <a:t>rendo</a:t>
            </a:r>
            <a:r>
              <a:rPr lang="en-GB" sz="2100" i="1" dirty="0">
                <a:solidFill>
                  <a:srgbClr val="FF2600"/>
                </a:solidFill>
              </a:rPr>
              <a:t> </a:t>
            </a:r>
            <a:r>
              <a:rPr lang="en-GB" sz="2100" i="1" dirty="0" err="1">
                <a:solidFill>
                  <a:srgbClr val="FF2600"/>
                </a:solidFill>
              </a:rPr>
              <a:t>conto</a:t>
            </a:r>
            <a:r>
              <a:rPr lang="en-GB" sz="2100" i="1" dirty="0">
                <a:solidFill>
                  <a:srgbClr val="FF2600"/>
                </a:solidFill>
              </a:rPr>
              <a:t> </a:t>
            </a:r>
            <a:r>
              <a:rPr lang="en-GB" sz="2100" i="1" dirty="0" err="1">
                <a:solidFill>
                  <a:srgbClr val="FF2600"/>
                </a:solidFill>
              </a:rPr>
              <a:t>che</a:t>
            </a:r>
            <a:r>
              <a:rPr lang="en-GB" sz="2100" i="1" dirty="0">
                <a:solidFill>
                  <a:srgbClr val="FF2600"/>
                </a:solidFill>
              </a:rPr>
              <a:t> la </a:t>
            </a:r>
            <a:r>
              <a:rPr lang="en-GB" sz="2100" i="1" dirty="0" err="1">
                <a:solidFill>
                  <a:srgbClr val="FF2600"/>
                </a:solidFill>
              </a:rPr>
              <a:t>città</a:t>
            </a:r>
            <a:r>
              <a:rPr lang="en-GB" sz="2100" i="1" dirty="0">
                <a:solidFill>
                  <a:srgbClr val="FF2600"/>
                </a:solidFill>
              </a:rPr>
              <a:t> di Bologna </a:t>
            </a:r>
            <a:r>
              <a:rPr lang="en-GB" sz="2100" i="1" dirty="0" err="1">
                <a:solidFill>
                  <a:srgbClr val="FF2600"/>
                </a:solidFill>
              </a:rPr>
              <a:t>faccia</a:t>
            </a:r>
            <a:r>
              <a:rPr lang="en-GB" sz="2100" i="1" dirty="0">
                <a:solidFill>
                  <a:srgbClr val="FF2600"/>
                </a:solidFill>
              </a:rPr>
              <a:t> tanto rispetto a </a:t>
            </a:r>
            <a:r>
              <a:rPr lang="en-GB" sz="2100" i="1" dirty="0" err="1">
                <a:solidFill>
                  <a:srgbClr val="FF2600"/>
                </a:solidFill>
              </a:rPr>
              <a:t>questo</a:t>
            </a:r>
            <a:r>
              <a:rPr lang="en-GB" sz="2100" i="1" dirty="0">
                <a:solidFill>
                  <a:srgbClr val="FF2600"/>
                </a:solidFill>
              </a:rPr>
              <a:t>. </a:t>
            </a:r>
            <a:r>
              <a:rPr lang="en-GB" sz="2100" i="1" dirty="0" err="1">
                <a:solidFill>
                  <a:srgbClr val="FF2600"/>
                </a:solidFill>
              </a:rPr>
              <a:t>Soprattutto</a:t>
            </a:r>
            <a:r>
              <a:rPr lang="en-GB" sz="2100" i="1" dirty="0">
                <a:solidFill>
                  <a:srgbClr val="FF2600"/>
                </a:solidFill>
              </a:rPr>
              <a:t> </a:t>
            </a:r>
            <a:r>
              <a:rPr lang="en-GB" sz="2100" i="1" dirty="0" err="1">
                <a:solidFill>
                  <a:srgbClr val="FF2600"/>
                </a:solidFill>
              </a:rPr>
              <a:t>nel</a:t>
            </a:r>
            <a:r>
              <a:rPr lang="en-GB" sz="2100" i="1" dirty="0">
                <a:solidFill>
                  <a:srgbClr val="FF2600"/>
                </a:solidFill>
              </a:rPr>
              <a:t> </a:t>
            </a:r>
            <a:r>
              <a:rPr lang="en-GB" sz="2100" i="1" dirty="0" err="1">
                <a:solidFill>
                  <a:srgbClr val="FF2600"/>
                </a:solidFill>
              </a:rPr>
              <a:t>periodo</a:t>
            </a:r>
            <a:r>
              <a:rPr lang="en-GB" sz="2100" i="1" dirty="0">
                <a:solidFill>
                  <a:srgbClr val="FF2600"/>
                </a:solidFill>
              </a:rPr>
              <a:t> </a:t>
            </a:r>
            <a:r>
              <a:rPr lang="en-GB" sz="2100" i="1" dirty="0" err="1">
                <a:solidFill>
                  <a:srgbClr val="FF2600"/>
                </a:solidFill>
              </a:rPr>
              <a:t>estivo</a:t>
            </a:r>
            <a:r>
              <a:rPr lang="en-GB" sz="2100" i="1" dirty="0">
                <a:solidFill>
                  <a:srgbClr val="FF2600"/>
                </a:solidFill>
              </a:rPr>
              <a:t> ci </a:t>
            </a:r>
            <a:r>
              <a:rPr lang="en-GB" sz="2100" i="1" dirty="0" err="1">
                <a:solidFill>
                  <a:srgbClr val="FF2600"/>
                </a:solidFill>
              </a:rPr>
              <a:t>sono</a:t>
            </a:r>
            <a:r>
              <a:rPr lang="en-GB" sz="2100" i="1" dirty="0">
                <a:solidFill>
                  <a:srgbClr val="FF2600"/>
                </a:solidFill>
              </a:rPr>
              <a:t> </a:t>
            </a:r>
            <a:r>
              <a:rPr lang="en-GB" sz="2100" i="1" dirty="0" err="1">
                <a:solidFill>
                  <a:srgbClr val="FF2600"/>
                </a:solidFill>
              </a:rPr>
              <a:t>attività</a:t>
            </a:r>
            <a:r>
              <a:rPr lang="en-GB" sz="2100" i="1" dirty="0">
                <a:solidFill>
                  <a:srgbClr val="FF2600"/>
                </a:solidFill>
              </a:rPr>
              <a:t> </a:t>
            </a:r>
            <a:r>
              <a:rPr lang="en-GB" sz="2100" i="1" dirty="0" err="1">
                <a:solidFill>
                  <a:srgbClr val="FF2600"/>
                </a:solidFill>
              </a:rPr>
              <a:t>culturali</a:t>
            </a:r>
            <a:r>
              <a:rPr lang="en-GB" sz="2100" i="1" dirty="0">
                <a:solidFill>
                  <a:srgbClr val="FF2600"/>
                </a:solidFill>
              </a:rPr>
              <a:t> </a:t>
            </a:r>
            <a:r>
              <a:rPr lang="en-GB" sz="2100" i="1" dirty="0" err="1">
                <a:solidFill>
                  <a:srgbClr val="FF2600"/>
                </a:solidFill>
              </a:rPr>
              <a:t>ovunque</a:t>
            </a:r>
            <a:r>
              <a:rPr lang="en-GB" sz="2100" i="1" dirty="0">
                <a:solidFill>
                  <a:srgbClr val="FF2600"/>
                </a:solidFill>
              </a:rPr>
              <a:t> </a:t>
            </a:r>
            <a:r>
              <a:rPr lang="en-GB" sz="2100" i="1" dirty="0" err="1">
                <a:solidFill>
                  <a:srgbClr val="FF2600"/>
                </a:solidFill>
              </a:rPr>
              <a:t>alla</a:t>
            </a:r>
            <a:r>
              <a:rPr lang="en-GB" sz="2100" i="1" dirty="0">
                <a:solidFill>
                  <a:srgbClr val="FF2600"/>
                </a:solidFill>
              </a:rPr>
              <a:t> </a:t>
            </a:r>
            <a:r>
              <a:rPr lang="en-GB" sz="2100" i="1" dirty="0" err="1">
                <a:solidFill>
                  <a:srgbClr val="FF2600"/>
                </a:solidFill>
              </a:rPr>
              <a:t>portata</a:t>
            </a:r>
            <a:r>
              <a:rPr lang="en-GB" sz="2100" i="1" dirty="0">
                <a:solidFill>
                  <a:srgbClr val="FF2600"/>
                </a:solidFill>
              </a:rPr>
              <a:t> di tutti. Ma </a:t>
            </a:r>
            <a:r>
              <a:rPr lang="en-GB" sz="2100" i="1" dirty="0" err="1">
                <a:solidFill>
                  <a:srgbClr val="FF2600"/>
                </a:solidFill>
              </a:rPr>
              <a:t>è</a:t>
            </a:r>
            <a:r>
              <a:rPr lang="en-GB" sz="2100" i="1" dirty="0">
                <a:solidFill>
                  <a:srgbClr val="FF2600"/>
                </a:solidFill>
              </a:rPr>
              <a:t> </a:t>
            </a:r>
            <a:r>
              <a:rPr lang="en-GB" sz="2100" i="1" dirty="0" err="1">
                <a:solidFill>
                  <a:srgbClr val="FF2600"/>
                </a:solidFill>
              </a:rPr>
              <a:t>anche</a:t>
            </a:r>
            <a:r>
              <a:rPr lang="en-GB" sz="2100" i="1" dirty="0">
                <a:solidFill>
                  <a:srgbClr val="FF2600"/>
                </a:solidFill>
              </a:rPr>
              <a:t> </a:t>
            </a:r>
            <a:r>
              <a:rPr lang="en-GB" sz="2100" i="1" dirty="0" err="1">
                <a:solidFill>
                  <a:srgbClr val="FF2600"/>
                </a:solidFill>
              </a:rPr>
              <a:t>vero</a:t>
            </a:r>
            <a:r>
              <a:rPr lang="en-GB" sz="2100" i="1" dirty="0">
                <a:solidFill>
                  <a:srgbClr val="FF2600"/>
                </a:solidFill>
              </a:rPr>
              <a:t> </a:t>
            </a:r>
            <a:r>
              <a:rPr lang="en-GB" sz="2100" i="1" dirty="0" err="1">
                <a:solidFill>
                  <a:srgbClr val="FF2600"/>
                </a:solidFill>
              </a:rPr>
              <a:t>che</a:t>
            </a:r>
            <a:r>
              <a:rPr lang="en-GB" sz="2100" i="1" dirty="0">
                <a:solidFill>
                  <a:srgbClr val="FF2600"/>
                </a:solidFill>
              </a:rPr>
              <a:t> se non </a:t>
            </a:r>
            <a:r>
              <a:rPr lang="en-GB" sz="2100" i="1" dirty="0" err="1">
                <a:solidFill>
                  <a:srgbClr val="FF2600"/>
                </a:solidFill>
              </a:rPr>
              <a:t>si</a:t>
            </a:r>
            <a:r>
              <a:rPr lang="en-GB" sz="2100" i="1" dirty="0">
                <a:solidFill>
                  <a:srgbClr val="FF2600"/>
                </a:solidFill>
              </a:rPr>
              <a:t> </a:t>
            </a:r>
            <a:r>
              <a:rPr lang="en-GB" sz="2100" i="1" dirty="0" err="1">
                <a:solidFill>
                  <a:srgbClr val="FF2600"/>
                </a:solidFill>
              </a:rPr>
              <a:t>dà</a:t>
            </a:r>
            <a:r>
              <a:rPr lang="en-GB" sz="2100" i="1" dirty="0">
                <a:solidFill>
                  <a:srgbClr val="FF2600"/>
                </a:solidFill>
              </a:rPr>
              <a:t> </a:t>
            </a:r>
            <a:r>
              <a:rPr lang="en-GB" sz="2100" i="1" dirty="0" err="1">
                <a:solidFill>
                  <a:srgbClr val="FF2600"/>
                </a:solidFill>
              </a:rPr>
              <a:t>una</a:t>
            </a:r>
            <a:r>
              <a:rPr lang="en-GB" sz="2100" i="1" dirty="0">
                <a:solidFill>
                  <a:srgbClr val="FF2600"/>
                </a:solidFill>
              </a:rPr>
              <a:t> </a:t>
            </a:r>
            <a:r>
              <a:rPr lang="en-GB" sz="2100" i="1" dirty="0" err="1">
                <a:solidFill>
                  <a:srgbClr val="FF2600"/>
                </a:solidFill>
              </a:rPr>
              <a:t>continuità</a:t>
            </a:r>
            <a:r>
              <a:rPr lang="en-GB" sz="2100" i="1" dirty="0">
                <a:solidFill>
                  <a:srgbClr val="FF2600"/>
                </a:solidFill>
              </a:rPr>
              <a:t> a </a:t>
            </a:r>
            <a:r>
              <a:rPr lang="en-GB" sz="2100" i="1" dirty="0" err="1">
                <a:solidFill>
                  <a:srgbClr val="FF2600"/>
                </a:solidFill>
              </a:rPr>
              <a:t>queste</a:t>
            </a:r>
            <a:r>
              <a:rPr lang="en-GB" sz="2100" i="1" dirty="0">
                <a:solidFill>
                  <a:srgbClr val="FF2600"/>
                </a:solidFill>
              </a:rPr>
              <a:t> </a:t>
            </a:r>
            <a:r>
              <a:rPr lang="en-GB" sz="2100" i="1" dirty="0" err="1">
                <a:solidFill>
                  <a:srgbClr val="FF2600"/>
                </a:solidFill>
              </a:rPr>
              <a:t>iniziative</a:t>
            </a:r>
            <a:r>
              <a:rPr lang="en-GB" sz="2100" i="1" dirty="0">
                <a:solidFill>
                  <a:srgbClr val="FF2600"/>
                </a:solidFill>
              </a:rPr>
              <a:t> </a:t>
            </a:r>
            <a:r>
              <a:rPr lang="en-GB" sz="2100" i="1" dirty="0" err="1">
                <a:solidFill>
                  <a:srgbClr val="FF2600"/>
                </a:solidFill>
              </a:rPr>
              <a:t>culturali</a:t>
            </a:r>
            <a:r>
              <a:rPr lang="en-GB" sz="2100" i="1" dirty="0">
                <a:solidFill>
                  <a:srgbClr val="FF2600"/>
                </a:solidFill>
              </a:rPr>
              <a:t> e se non </a:t>
            </a:r>
            <a:r>
              <a:rPr lang="en-GB" sz="2100" i="1" dirty="0" err="1">
                <a:solidFill>
                  <a:srgbClr val="FF2600"/>
                </a:solidFill>
              </a:rPr>
              <a:t>si</a:t>
            </a:r>
            <a:r>
              <a:rPr lang="en-GB" sz="2100" i="1" dirty="0">
                <a:solidFill>
                  <a:srgbClr val="FF2600"/>
                </a:solidFill>
              </a:rPr>
              <a:t> </a:t>
            </a:r>
            <a:r>
              <a:rPr lang="en-GB" sz="2100" i="1" dirty="0" err="1">
                <a:solidFill>
                  <a:srgbClr val="FF2600"/>
                </a:solidFill>
              </a:rPr>
              <a:t>danno</a:t>
            </a:r>
            <a:r>
              <a:rPr lang="en-GB" sz="2100" i="1" dirty="0">
                <a:solidFill>
                  <a:srgbClr val="FF2600"/>
                </a:solidFill>
              </a:rPr>
              <a:t> in modo </a:t>
            </a:r>
            <a:r>
              <a:rPr lang="en-GB" sz="2100" i="1" dirty="0" err="1">
                <a:solidFill>
                  <a:srgbClr val="FF2600"/>
                </a:solidFill>
              </a:rPr>
              <a:t>continuativo</a:t>
            </a:r>
            <a:r>
              <a:rPr lang="en-GB" sz="2100" i="1" dirty="0">
                <a:solidFill>
                  <a:srgbClr val="FF2600"/>
                </a:solidFill>
              </a:rPr>
              <a:t> </a:t>
            </a:r>
            <a:r>
              <a:rPr lang="en-GB" sz="2100" i="1" dirty="0" err="1">
                <a:solidFill>
                  <a:srgbClr val="FF2600"/>
                </a:solidFill>
              </a:rPr>
              <a:t>sul</a:t>
            </a:r>
            <a:r>
              <a:rPr lang="en-GB" sz="2100" i="1" dirty="0">
                <a:solidFill>
                  <a:srgbClr val="FF2600"/>
                </a:solidFill>
              </a:rPr>
              <a:t> </a:t>
            </a:r>
            <a:r>
              <a:rPr lang="en-GB" sz="2100" i="1" dirty="0" err="1">
                <a:solidFill>
                  <a:srgbClr val="FF2600"/>
                </a:solidFill>
              </a:rPr>
              <a:t>territorio</a:t>
            </a:r>
            <a:r>
              <a:rPr lang="en-GB" sz="2100" i="1" dirty="0">
                <a:solidFill>
                  <a:srgbClr val="FF2600"/>
                </a:solidFill>
              </a:rPr>
              <a:t>, poi </a:t>
            </a:r>
            <a:r>
              <a:rPr lang="en-GB" sz="2100" i="1" dirty="0" err="1">
                <a:solidFill>
                  <a:srgbClr val="FF2600"/>
                </a:solidFill>
              </a:rPr>
              <a:t>l'aggancio</a:t>
            </a:r>
            <a:r>
              <a:rPr lang="en-GB" sz="2100" i="1" dirty="0">
                <a:solidFill>
                  <a:srgbClr val="FF2600"/>
                </a:solidFill>
              </a:rPr>
              <a:t> con </a:t>
            </a:r>
            <a:r>
              <a:rPr lang="en-GB" sz="2100" i="1" dirty="0" err="1">
                <a:solidFill>
                  <a:srgbClr val="FF2600"/>
                </a:solidFill>
              </a:rPr>
              <a:t>queste</a:t>
            </a:r>
            <a:r>
              <a:rPr lang="en-GB" sz="2100" i="1" dirty="0">
                <a:solidFill>
                  <a:srgbClr val="FF2600"/>
                </a:solidFill>
              </a:rPr>
              <a:t> </a:t>
            </a:r>
            <a:r>
              <a:rPr lang="en-GB" sz="2100" i="1" dirty="0" err="1">
                <a:solidFill>
                  <a:srgbClr val="FF2600"/>
                </a:solidFill>
              </a:rPr>
              <a:t>persone</a:t>
            </a:r>
            <a:r>
              <a:rPr lang="en-GB" sz="2100" i="1" dirty="0">
                <a:solidFill>
                  <a:srgbClr val="FF2600"/>
                </a:solidFill>
              </a:rPr>
              <a:t> </a:t>
            </a:r>
            <a:r>
              <a:rPr lang="en-GB" sz="2100" i="1" dirty="0" err="1">
                <a:solidFill>
                  <a:srgbClr val="FF2600"/>
                </a:solidFill>
              </a:rPr>
              <a:t>diventa</a:t>
            </a:r>
            <a:r>
              <a:rPr lang="en-GB" sz="2100" i="1" dirty="0">
                <a:solidFill>
                  <a:srgbClr val="FF2600"/>
                </a:solidFill>
              </a:rPr>
              <a:t> difficile. Le </a:t>
            </a:r>
            <a:r>
              <a:rPr lang="en-GB" sz="2100" i="1" dirty="0" err="1">
                <a:solidFill>
                  <a:srgbClr val="FF2600"/>
                </a:solidFill>
              </a:rPr>
              <a:t>famiglie</a:t>
            </a:r>
            <a:r>
              <a:rPr lang="en-GB" sz="2100" i="1" dirty="0">
                <a:solidFill>
                  <a:srgbClr val="FF2600"/>
                </a:solidFill>
              </a:rPr>
              <a:t> </a:t>
            </a:r>
            <a:r>
              <a:rPr lang="en-GB" sz="2100" i="1" dirty="0" err="1">
                <a:solidFill>
                  <a:srgbClr val="FF2600"/>
                </a:solidFill>
              </a:rPr>
              <a:t>che</a:t>
            </a:r>
            <a:r>
              <a:rPr lang="en-GB" sz="2100" i="1" dirty="0">
                <a:solidFill>
                  <a:srgbClr val="FF2600"/>
                </a:solidFill>
              </a:rPr>
              <a:t> </a:t>
            </a:r>
            <a:r>
              <a:rPr lang="en-GB" sz="2100" i="1" dirty="0" err="1">
                <a:solidFill>
                  <a:srgbClr val="FF2600"/>
                </a:solidFill>
              </a:rPr>
              <a:t>hanno</a:t>
            </a:r>
            <a:r>
              <a:rPr lang="en-GB" sz="2100" i="1" dirty="0">
                <a:solidFill>
                  <a:srgbClr val="FF2600"/>
                </a:solidFill>
              </a:rPr>
              <a:t> </a:t>
            </a:r>
            <a:r>
              <a:rPr lang="en-GB" sz="2100" i="1" dirty="0" err="1">
                <a:solidFill>
                  <a:srgbClr val="FF2600"/>
                </a:solidFill>
              </a:rPr>
              <a:t>fragilità</a:t>
            </a:r>
            <a:r>
              <a:rPr lang="en-GB" sz="2100" i="1" dirty="0">
                <a:solidFill>
                  <a:srgbClr val="FF2600"/>
                </a:solidFill>
              </a:rPr>
              <a:t> </a:t>
            </a:r>
            <a:r>
              <a:rPr lang="en-GB" sz="2100" i="1" dirty="0" err="1">
                <a:solidFill>
                  <a:srgbClr val="FF2600"/>
                </a:solidFill>
              </a:rPr>
              <a:t>economica</a:t>
            </a:r>
            <a:r>
              <a:rPr lang="en-GB" sz="2100" i="1" dirty="0">
                <a:solidFill>
                  <a:srgbClr val="FF2600"/>
                </a:solidFill>
              </a:rPr>
              <a:t>, e </a:t>
            </a:r>
            <a:r>
              <a:rPr lang="en-GB" sz="2100" i="1" dirty="0" err="1">
                <a:solidFill>
                  <a:srgbClr val="FF2600"/>
                </a:solidFill>
              </a:rPr>
              <a:t>quindi</a:t>
            </a:r>
            <a:r>
              <a:rPr lang="en-GB" sz="2100" i="1" dirty="0">
                <a:solidFill>
                  <a:srgbClr val="FF2600"/>
                </a:solidFill>
              </a:rPr>
              <a:t> </a:t>
            </a:r>
            <a:r>
              <a:rPr lang="en-GB" sz="2100" i="1" dirty="0" err="1">
                <a:solidFill>
                  <a:srgbClr val="FF2600"/>
                </a:solidFill>
              </a:rPr>
              <a:t>anche</a:t>
            </a:r>
            <a:r>
              <a:rPr lang="en-GB" sz="2100" i="1" dirty="0">
                <a:solidFill>
                  <a:srgbClr val="FF2600"/>
                </a:solidFill>
              </a:rPr>
              <a:t> </a:t>
            </a:r>
            <a:r>
              <a:rPr lang="en-GB" sz="2100" i="1" dirty="0" err="1">
                <a:solidFill>
                  <a:srgbClr val="FF2600"/>
                </a:solidFill>
              </a:rPr>
              <a:t>fragilità</a:t>
            </a:r>
            <a:r>
              <a:rPr lang="en-GB" sz="2100" i="1" dirty="0">
                <a:solidFill>
                  <a:srgbClr val="FF2600"/>
                </a:solidFill>
              </a:rPr>
              <a:t> </a:t>
            </a:r>
            <a:r>
              <a:rPr lang="en-GB" sz="2100" i="1" dirty="0" err="1">
                <a:solidFill>
                  <a:srgbClr val="FF2600"/>
                </a:solidFill>
              </a:rPr>
              <a:t>culturale</a:t>
            </a:r>
            <a:r>
              <a:rPr lang="en-GB" sz="2100" i="1" dirty="0">
                <a:solidFill>
                  <a:srgbClr val="FF2600"/>
                </a:solidFill>
              </a:rPr>
              <a:t>, </a:t>
            </a:r>
            <a:r>
              <a:rPr lang="en-GB" sz="2100" i="1" dirty="0" err="1">
                <a:solidFill>
                  <a:srgbClr val="FF2600"/>
                </a:solidFill>
              </a:rPr>
              <a:t>spesso</a:t>
            </a:r>
            <a:r>
              <a:rPr lang="en-GB" sz="2100" i="1" dirty="0">
                <a:solidFill>
                  <a:srgbClr val="FF2600"/>
                </a:solidFill>
              </a:rPr>
              <a:t> non </a:t>
            </a:r>
            <a:r>
              <a:rPr lang="en-GB" sz="2100" i="1" dirty="0" err="1">
                <a:solidFill>
                  <a:srgbClr val="FF2600"/>
                </a:solidFill>
              </a:rPr>
              <a:t>sanno</a:t>
            </a:r>
            <a:r>
              <a:rPr lang="en-GB" sz="2100" i="1" dirty="0">
                <a:solidFill>
                  <a:srgbClr val="FF2600"/>
                </a:solidFill>
              </a:rPr>
              <a:t> </a:t>
            </a:r>
            <a:r>
              <a:rPr lang="en-GB" sz="2100" i="1" dirty="0" err="1">
                <a:solidFill>
                  <a:srgbClr val="FF2600"/>
                </a:solidFill>
              </a:rPr>
              <a:t>neanche</a:t>
            </a:r>
            <a:r>
              <a:rPr lang="en-GB" sz="2100" i="1" dirty="0">
                <a:solidFill>
                  <a:srgbClr val="FF2600"/>
                </a:solidFill>
              </a:rPr>
              <a:t> </a:t>
            </a:r>
            <a:r>
              <a:rPr lang="en-GB" sz="2100" i="1" dirty="0" err="1">
                <a:solidFill>
                  <a:srgbClr val="FF2600"/>
                </a:solidFill>
              </a:rPr>
              <a:t>delle</a:t>
            </a:r>
            <a:r>
              <a:rPr lang="en-GB" sz="2100" i="1" dirty="0">
                <a:solidFill>
                  <a:srgbClr val="FF2600"/>
                </a:solidFill>
              </a:rPr>
              <a:t> </a:t>
            </a:r>
            <a:r>
              <a:rPr lang="en-GB" sz="2100" i="1" dirty="0" err="1">
                <a:solidFill>
                  <a:srgbClr val="FF2600"/>
                </a:solidFill>
              </a:rPr>
              <a:t>opportunità</a:t>
            </a:r>
            <a:r>
              <a:rPr lang="en-GB" sz="2100" i="1" dirty="0">
                <a:solidFill>
                  <a:srgbClr val="FF2600"/>
                </a:solidFill>
              </a:rPr>
              <a:t> </a:t>
            </a:r>
            <a:r>
              <a:rPr lang="en-GB" sz="2100" i="1" dirty="0" err="1">
                <a:solidFill>
                  <a:srgbClr val="FF2600"/>
                </a:solidFill>
              </a:rPr>
              <a:t>che</a:t>
            </a:r>
            <a:r>
              <a:rPr lang="en-GB" sz="2100" i="1" dirty="0">
                <a:solidFill>
                  <a:srgbClr val="FF2600"/>
                </a:solidFill>
              </a:rPr>
              <a:t> il </a:t>
            </a:r>
            <a:r>
              <a:rPr lang="en-GB" sz="2100" i="1" dirty="0" err="1">
                <a:solidFill>
                  <a:srgbClr val="FF2600"/>
                </a:solidFill>
              </a:rPr>
              <a:t>territorio</a:t>
            </a:r>
            <a:r>
              <a:rPr lang="en-GB" sz="2100" i="1" dirty="0">
                <a:solidFill>
                  <a:srgbClr val="FF2600"/>
                </a:solidFill>
              </a:rPr>
              <a:t> </a:t>
            </a:r>
            <a:r>
              <a:rPr lang="en-GB" sz="2100" i="1" dirty="0" err="1">
                <a:solidFill>
                  <a:srgbClr val="FF2600"/>
                </a:solidFill>
              </a:rPr>
              <a:t>gli</a:t>
            </a:r>
            <a:r>
              <a:rPr lang="en-GB" sz="2100" i="1" dirty="0">
                <a:solidFill>
                  <a:srgbClr val="FF2600"/>
                </a:solidFill>
              </a:rPr>
              <a:t> </a:t>
            </a:r>
            <a:r>
              <a:rPr lang="en-GB" sz="2100" i="1" dirty="0" err="1">
                <a:solidFill>
                  <a:srgbClr val="FF2600"/>
                </a:solidFill>
              </a:rPr>
              <a:t>offre</a:t>
            </a:r>
            <a:r>
              <a:rPr lang="en-GB" sz="2100" i="1" dirty="0">
                <a:solidFill>
                  <a:srgbClr val="FF2600"/>
                </a:solidFill>
              </a:rPr>
              <a:t>. Il </a:t>
            </a:r>
            <a:r>
              <a:rPr lang="en-GB" sz="2100" i="1" dirty="0" err="1">
                <a:solidFill>
                  <a:srgbClr val="FF2600"/>
                </a:solidFill>
              </a:rPr>
              <a:t>problema</a:t>
            </a:r>
            <a:r>
              <a:rPr lang="en-GB" sz="2100" i="1" dirty="0">
                <a:solidFill>
                  <a:srgbClr val="FF2600"/>
                </a:solidFill>
              </a:rPr>
              <a:t> </a:t>
            </a:r>
            <a:r>
              <a:rPr lang="en-GB" sz="2100" i="1" dirty="0" err="1">
                <a:solidFill>
                  <a:srgbClr val="FF2600"/>
                </a:solidFill>
              </a:rPr>
              <a:t>della</a:t>
            </a:r>
            <a:r>
              <a:rPr lang="en-GB" sz="2100" i="1" dirty="0">
                <a:solidFill>
                  <a:srgbClr val="FF2600"/>
                </a:solidFill>
              </a:rPr>
              <a:t> </a:t>
            </a:r>
            <a:r>
              <a:rPr lang="en-GB" sz="2100" i="1" dirty="0" err="1">
                <a:solidFill>
                  <a:srgbClr val="FF2600"/>
                </a:solidFill>
              </a:rPr>
              <a:t>conoscenza</a:t>
            </a:r>
            <a:r>
              <a:rPr lang="en-GB" sz="2100" i="1" dirty="0">
                <a:solidFill>
                  <a:srgbClr val="FF2600"/>
                </a:solidFill>
              </a:rPr>
              <a:t> </a:t>
            </a:r>
            <a:r>
              <a:rPr lang="en-GB" sz="2100" i="1" dirty="0" err="1">
                <a:solidFill>
                  <a:srgbClr val="FF2600"/>
                </a:solidFill>
              </a:rPr>
              <a:t>delle</a:t>
            </a:r>
            <a:r>
              <a:rPr lang="en-GB" sz="2100" i="1" dirty="0">
                <a:solidFill>
                  <a:srgbClr val="FF2600"/>
                </a:solidFill>
              </a:rPr>
              <a:t> </a:t>
            </a:r>
            <a:r>
              <a:rPr lang="en-GB" sz="2100" i="1" dirty="0" err="1">
                <a:solidFill>
                  <a:srgbClr val="FF2600"/>
                </a:solidFill>
              </a:rPr>
              <a:t>opportunità</a:t>
            </a:r>
            <a:r>
              <a:rPr lang="en-GB" sz="2100" i="1" dirty="0">
                <a:solidFill>
                  <a:srgbClr val="FF2600"/>
                </a:solidFill>
              </a:rPr>
              <a:t> </a:t>
            </a:r>
            <a:r>
              <a:rPr lang="en-GB" sz="2100" i="1" dirty="0" err="1">
                <a:solidFill>
                  <a:srgbClr val="FF2600"/>
                </a:solidFill>
              </a:rPr>
              <a:t>è</a:t>
            </a:r>
            <a:r>
              <a:rPr lang="en-GB" sz="2100" i="1" dirty="0">
                <a:solidFill>
                  <a:srgbClr val="FF2600"/>
                </a:solidFill>
              </a:rPr>
              <a:t> un </a:t>
            </a:r>
            <a:r>
              <a:rPr lang="en-GB" sz="2100" i="1" dirty="0" err="1">
                <a:solidFill>
                  <a:srgbClr val="FF2600"/>
                </a:solidFill>
              </a:rPr>
              <a:t>problema</a:t>
            </a:r>
            <a:r>
              <a:rPr lang="en-GB" sz="2100" i="1" dirty="0">
                <a:solidFill>
                  <a:srgbClr val="FF2600"/>
                </a:solidFill>
              </a:rPr>
              <a:t> </a:t>
            </a:r>
            <a:r>
              <a:rPr lang="en-GB" sz="2100" i="1" dirty="0" err="1">
                <a:solidFill>
                  <a:srgbClr val="FF2600"/>
                </a:solidFill>
              </a:rPr>
              <a:t>che</a:t>
            </a:r>
            <a:r>
              <a:rPr lang="en-GB" sz="2100" i="1" dirty="0">
                <a:solidFill>
                  <a:srgbClr val="FF2600"/>
                </a:solidFill>
              </a:rPr>
              <a:t> </a:t>
            </a:r>
            <a:r>
              <a:rPr lang="en-GB" sz="2100" i="1" dirty="0" err="1">
                <a:solidFill>
                  <a:srgbClr val="FF2600"/>
                </a:solidFill>
              </a:rPr>
              <a:t>si</a:t>
            </a:r>
            <a:r>
              <a:rPr lang="en-GB" sz="2100" i="1" dirty="0">
                <a:solidFill>
                  <a:srgbClr val="FF2600"/>
                </a:solidFill>
              </a:rPr>
              <a:t> pone fortemente. Tu </a:t>
            </a:r>
            <a:r>
              <a:rPr lang="en-GB" sz="2100" i="1" dirty="0" err="1">
                <a:solidFill>
                  <a:srgbClr val="FF2600"/>
                </a:solidFill>
              </a:rPr>
              <a:t>puoi</a:t>
            </a:r>
            <a:r>
              <a:rPr lang="en-GB" sz="2100" i="1" dirty="0">
                <a:solidFill>
                  <a:srgbClr val="FF2600"/>
                </a:solidFill>
              </a:rPr>
              <a:t> fare </a:t>
            </a:r>
            <a:r>
              <a:rPr lang="en-GB" sz="2100" i="1" dirty="0" err="1">
                <a:solidFill>
                  <a:srgbClr val="FF2600"/>
                </a:solidFill>
              </a:rPr>
              <a:t>i</a:t>
            </a:r>
            <a:r>
              <a:rPr lang="en-GB" sz="2100" i="1" dirty="0">
                <a:solidFill>
                  <a:srgbClr val="FF2600"/>
                </a:solidFill>
              </a:rPr>
              <a:t> </a:t>
            </a:r>
            <a:r>
              <a:rPr lang="en-GB" sz="2100" i="1" dirty="0" err="1">
                <a:solidFill>
                  <a:srgbClr val="FF2600"/>
                </a:solidFill>
              </a:rPr>
              <a:t>progetti</a:t>
            </a:r>
            <a:r>
              <a:rPr lang="en-GB" sz="2100" i="1" dirty="0">
                <a:solidFill>
                  <a:srgbClr val="FF2600"/>
                </a:solidFill>
              </a:rPr>
              <a:t> </a:t>
            </a:r>
            <a:r>
              <a:rPr lang="en-GB" sz="2100" i="1" dirty="0" err="1">
                <a:solidFill>
                  <a:srgbClr val="FF2600"/>
                </a:solidFill>
              </a:rPr>
              <a:t>più</a:t>
            </a:r>
            <a:r>
              <a:rPr lang="en-GB" sz="2100" i="1" dirty="0">
                <a:solidFill>
                  <a:srgbClr val="FF2600"/>
                </a:solidFill>
              </a:rPr>
              <a:t> belli del </a:t>
            </a:r>
            <a:r>
              <a:rPr lang="en-GB" sz="2100" i="1" dirty="0" err="1">
                <a:solidFill>
                  <a:srgbClr val="FF2600"/>
                </a:solidFill>
              </a:rPr>
              <a:t>mondo</a:t>
            </a:r>
            <a:r>
              <a:rPr lang="en-GB" sz="2100" i="1" dirty="0">
                <a:solidFill>
                  <a:srgbClr val="FF2600"/>
                </a:solidFill>
              </a:rPr>
              <a:t>, se </a:t>
            </a:r>
            <a:r>
              <a:rPr lang="en-GB" sz="2100" i="1" dirty="0" err="1">
                <a:solidFill>
                  <a:srgbClr val="FF2600"/>
                </a:solidFill>
              </a:rPr>
              <a:t>però</a:t>
            </a:r>
            <a:r>
              <a:rPr lang="en-GB" sz="2100" i="1" dirty="0">
                <a:solidFill>
                  <a:srgbClr val="FF2600"/>
                </a:solidFill>
              </a:rPr>
              <a:t> poi a </a:t>
            </a:r>
            <a:r>
              <a:rPr lang="en-GB" sz="2100" i="1" dirty="0" err="1">
                <a:solidFill>
                  <a:srgbClr val="FF2600"/>
                </a:solidFill>
              </a:rPr>
              <a:t>quei</a:t>
            </a:r>
            <a:r>
              <a:rPr lang="en-GB" sz="2100" i="1" dirty="0">
                <a:solidFill>
                  <a:srgbClr val="FF2600"/>
                </a:solidFill>
              </a:rPr>
              <a:t> </a:t>
            </a:r>
            <a:r>
              <a:rPr lang="en-GB" sz="2100" i="1" dirty="0" err="1">
                <a:solidFill>
                  <a:srgbClr val="FF2600"/>
                </a:solidFill>
              </a:rPr>
              <a:t>progetti</a:t>
            </a:r>
            <a:r>
              <a:rPr lang="en-GB" sz="2100" i="1" dirty="0">
                <a:solidFill>
                  <a:srgbClr val="FF2600"/>
                </a:solidFill>
              </a:rPr>
              <a:t> </a:t>
            </a:r>
            <a:r>
              <a:rPr lang="en-GB" sz="2100" i="1" dirty="0" err="1">
                <a:solidFill>
                  <a:srgbClr val="FF2600"/>
                </a:solidFill>
              </a:rPr>
              <a:t>arrivano</a:t>
            </a:r>
            <a:r>
              <a:rPr lang="en-GB" sz="2100" i="1" dirty="0">
                <a:solidFill>
                  <a:srgbClr val="FF2600"/>
                </a:solidFill>
              </a:rPr>
              <a:t> sempre le </a:t>
            </a:r>
            <a:r>
              <a:rPr lang="en-GB" sz="2100" i="1" dirty="0" err="1">
                <a:solidFill>
                  <a:srgbClr val="FF2600"/>
                </a:solidFill>
              </a:rPr>
              <a:t>stesse</a:t>
            </a:r>
            <a:r>
              <a:rPr lang="en-GB" sz="2100" i="1" dirty="0">
                <a:solidFill>
                  <a:srgbClr val="FF2600"/>
                </a:solidFill>
              </a:rPr>
              <a:t> </a:t>
            </a:r>
            <a:r>
              <a:rPr lang="en-GB" sz="2100" i="1" dirty="0" err="1">
                <a:solidFill>
                  <a:srgbClr val="FF2600"/>
                </a:solidFill>
              </a:rPr>
              <a:t>persone</a:t>
            </a:r>
            <a:r>
              <a:rPr lang="en-GB" sz="2100" i="1" dirty="0">
                <a:solidFill>
                  <a:srgbClr val="FF2600"/>
                </a:solidFill>
              </a:rPr>
              <a:t>, non </a:t>
            </a:r>
            <a:r>
              <a:rPr lang="en-GB" sz="2100" i="1" dirty="0" err="1">
                <a:solidFill>
                  <a:srgbClr val="FF2600"/>
                </a:solidFill>
              </a:rPr>
              <a:t>servono</a:t>
            </a:r>
            <a:r>
              <a:rPr lang="en-GB" sz="2100" i="1" dirty="0">
                <a:solidFill>
                  <a:srgbClr val="FF2600"/>
                </a:solidFill>
              </a:rPr>
              <a:t> a niente. Il </a:t>
            </a:r>
            <a:r>
              <a:rPr lang="en-GB" sz="2100" i="1" dirty="0" err="1">
                <a:solidFill>
                  <a:srgbClr val="FF2600"/>
                </a:solidFill>
              </a:rPr>
              <a:t>problema</a:t>
            </a:r>
            <a:r>
              <a:rPr lang="en-GB" sz="2100" i="1" dirty="0">
                <a:solidFill>
                  <a:srgbClr val="FF2600"/>
                </a:solidFill>
              </a:rPr>
              <a:t> di come </a:t>
            </a:r>
            <a:r>
              <a:rPr lang="en-GB" sz="2100" i="1" dirty="0" err="1">
                <a:solidFill>
                  <a:srgbClr val="FF2600"/>
                </a:solidFill>
              </a:rPr>
              <a:t>coinvolgere</a:t>
            </a:r>
            <a:r>
              <a:rPr lang="en-GB" sz="2100" i="1" dirty="0">
                <a:solidFill>
                  <a:srgbClr val="FF2600"/>
                </a:solidFill>
              </a:rPr>
              <a:t> </a:t>
            </a:r>
            <a:r>
              <a:rPr lang="en-GB" sz="2100" i="1" dirty="0" err="1">
                <a:solidFill>
                  <a:srgbClr val="FF2600"/>
                </a:solidFill>
              </a:rPr>
              <a:t>queste</a:t>
            </a:r>
            <a:r>
              <a:rPr lang="en-GB" sz="2100" i="1" dirty="0">
                <a:solidFill>
                  <a:srgbClr val="FF2600"/>
                </a:solidFill>
              </a:rPr>
              <a:t> </a:t>
            </a:r>
            <a:r>
              <a:rPr lang="en-GB" sz="2100" i="1" dirty="0" err="1">
                <a:solidFill>
                  <a:srgbClr val="FF2600"/>
                </a:solidFill>
              </a:rPr>
              <a:t>famiglie</a:t>
            </a:r>
            <a:r>
              <a:rPr lang="en-GB" sz="2100" i="1" dirty="0">
                <a:solidFill>
                  <a:srgbClr val="FF2600"/>
                </a:solidFill>
              </a:rPr>
              <a:t> </a:t>
            </a:r>
            <a:r>
              <a:rPr lang="en-GB" sz="2100" i="1" dirty="0" err="1">
                <a:solidFill>
                  <a:srgbClr val="FF2600"/>
                </a:solidFill>
              </a:rPr>
              <a:t>è</a:t>
            </a:r>
            <a:r>
              <a:rPr lang="en-GB" sz="2100" i="1" dirty="0">
                <a:solidFill>
                  <a:srgbClr val="FF2600"/>
                </a:solidFill>
              </a:rPr>
              <a:t> la prima </a:t>
            </a:r>
            <a:r>
              <a:rPr lang="en-GB" sz="2100" i="1" dirty="0" err="1">
                <a:solidFill>
                  <a:srgbClr val="FF2600"/>
                </a:solidFill>
              </a:rPr>
              <a:t>cosa</a:t>
            </a:r>
            <a:r>
              <a:rPr lang="en-GB" sz="2100" i="1" dirty="0">
                <a:solidFill>
                  <a:srgbClr val="FF2600"/>
                </a:solidFill>
              </a:rPr>
              <a:t> a cui </a:t>
            </a:r>
            <a:r>
              <a:rPr lang="en-GB" sz="2100" i="1" dirty="0" err="1">
                <a:solidFill>
                  <a:srgbClr val="FF2600"/>
                </a:solidFill>
              </a:rPr>
              <a:t>pensare</a:t>
            </a:r>
            <a:r>
              <a:rPr lang="en-GB" sz="2100" i="1" dirty="0">
                <a:solidFill>
                  <a:srgbClr val="FF2600"/>
                </a:solidFill>
              </a:rPr>
              <a:t>”.</a:t>
            </a:r>
          </a:p>
          <a:p>
            <a:endParaRPr lang="en-GB" sz="21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22299873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D0201-5AB2-041D-C9D4-DB0843F4E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2- </a:t>
            </a:r>
            <a:r>
              <a:rPr lang="en-GB" dirty="0" err="1"/>
              <a:t>Assenza</a:t>
            </a:r>
            <a:r>
              <a:rPr lang="en-GB" dirty="0"/>
              <a:t> di </a:t>
            </a:r>
            <a:r>
              <a:rPr lang="en-GB" dirty="0" err="1"/>
              <a:t>adulti</a:t>
            </a:r>
            <a:r>
              <a:rPr lang="en-GB" dirty="0"/>
              <a:t> come punto di </a:t>
            </a:r>
            <a:r>
              <a:rPr lang="en-GB" dirty="0" err="1"/>
              <a:t>riferimento</a:t>
            </a:r>
            <a:br>
              <a:rPr lang="en-GB" dirty="0"/>
            </a:br>
            <a:br>
              <a:rPr lang="en-GB" dirty="0"/>
            </a:br>
            <a:endParaRPr lang="en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FC608-0E8C-AE30-47E3-0798F2686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L’assenza</a:t>
            </a:r>
            <a:r>
              <a:rPr lang="en-GB" dirty="0"/>
              <a:t> </a:t>
            </a:r>
            <a:r>
              <a:rPr lang="en-GB" dirty="0" err="1"/>
              <a:t>degli</a:t>
            </a:r>
            <a:r>
              <a:rPr lang="en-GB" dirty="0"/>
              <a:t> </a:t>
            </a:r>
            <a:r>
              <a:rPr lang="en-GB" dirty="0" err="1"/>
              <a:t>adulti</a:t>
            </a:r>
            <a:r>
              <a:rPr lang="en-GB" dirty="0"/>
              <a:t> </a:t>
            </a:r>
            <a:r>
              <a:rPr lang="en-GB" dirty="0" err="1"/>
              <a:t>è</a:t>
            </a:r>
            <a:r>
              <a:rPr lang="en-GB" dirty="0"/>
              <a:t> </a:t>
            </a:r>
            <a:r>
              <a:rPr lang="en-GB" dirty="0" err="1"/>
              <a:t>stato</a:t>
            </a:r>
            <a:r>
              <a:rPr lang="en-GB" dirty="0"/>
              <a:t> il secondo </a:t>
            </a:r>
            <a:r>
              <a:rPr lang="en-GB" dirty="0" err="1"/>
              <a:t>motivo</a:t>
            </a:r>
            <a:r>
              <a:rPr lang="en-GB" dirty="0"/>
              <a:t> </a:t>
            </a:r>
            <a:r>
              <a:rPr lang="en-GB" dirty="0" err="1"/>
              <a:t>rilevato</a:t>
            </a:r>
            <a:r>
              <a:rPr lang="en-GB" dirty="0"/>
              <a:t> </a:t>
            </a:r>
            <a:r>
              <a:rPr lang="en-GB" dirty="0" err="1"/>
              <a:t>dalle</a:t>
            </a:r>
            <a:r>
              <a:rPr lang="en-GB" dirty="0"/>
              <a:t> </a:t>
            </a:r>
            <a:r>
              <a:rPr lang="en-GB" dirty="0" err="1"/>
              <a:t>interviste</a:t>
            </a:r>
            <a:r>
              <a:rPr lang="en-GB" dirty="0"/>
              <a:t>. </a:t>
            </a:r>
            <a:r>
              <a:rPr lang="en-GB" dirty="0" err="1"/>
              <a:t>C’è</a:t>
            </a:r>
            <a:r>
              <a:rPr lang="en-GB" dirty="0"/>
              <a:t> </a:t>
            </a:r>
            <a:r>
              <a:rPr lang="en-GB" dirty="0" err="1"/>
              <a:t>un’assenza</a:t>
            </a:r>
            <a:r>
              <a:rPr lang="en-GB" dirty="0"/>
              <a:t> (</a:t>
            </a:r>
            <a:r>
              <a:rPr lang="en-GB" dirty="0" err="1"/>
              <a:t>emotiva</a:t>
            </a:r>
            <a:r>
              <a:rPr lang="en-GB" dirty="0"/>
              <a:t>) da </a:t>
            </a:r>
            <a:r>
              <a:rPr lang="en-GB" dirty="0" err="1"/>
              <a:t>parte</a:t>
            </a:r>
            <a:r>
              <a:rPr lang="en-GB" dirty="0"/>
              <a:t> </a:t>
            </a:r>
            <a:r>
              <a:rPr lang="en-GB" dirty="0" err="1"/>
              <a:t>dei</a:t>
            </a:r>
            <a:r>
              <a:rPr lang="en-GB" dirty="0"/>
              <a:t> </a:t>
            </a:r>
            <a:r>
              <a:rPr lang="en-GB" dirty="0" err="1"/>
              <a:t>genitori</a:t>
            </a:r>
            <a:r>
              <a:rPr lang="en-GB" dirty="0"/>
              <a:t> e </a:t>
            </a:r>
            <a:r>
              <a:rPr lang="en-GB" dirty="0" err="1"/>
              <a:t>un’assenza</a:t>
            </a:r>
            <a:r>
              <a:rPr lang="en-GB" dirty="0"/>
              <a:t> da </a:t>
            </a:r>
            <a:r>
              <a:rPr lang="en-GB" dirty="0" err="1"/>
              <a:t>parte</a:t>
            </a:r>
            <a:r>
              <a:rPr lang="en-GB" dirty="0"/>
              <a:t> </a:t>
            </a:r>
            <a:r>
              <a:rPr lang="en-GB" dirty="0" err="1"/>
              <a:t>delle</a:t>
            </a:r>
            <a:r>
              <a:rPr lang="en-GB" dirty="0"/>
              <a:t> figure </a:t>
            </a:r>
            <a:r>
              <a:rPr lang="en-GB" dirty="0" err="1"/>
              <a:t>istituzionali</a:t>
            </a:r>
            <a:r>
              <a:rPr lang="en-GB" dirty="0"/>
              <a:t>. </a:t>
            </a:r>
          </a:p>
          <a:p>
            <a:endParaRPr lang="en-GB" dirty="0"/>
          </a:p>
          <a:p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10110710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2D0607-7805-5FEB-5A8F-F2B8435E3FC6}"/>
              </a:ext>
            </a:extLst>
          </p:cNvPr>
          <p:cNvSpPr txBox="1"/>
          <p:nvPr/>
        </p:nvSpPr>
        <p:spPr>
          <a:xfrm>
            <a:off x="304800" y="197346"/>
            <a:ext cx="115824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/>
              <a:t>Assenza</a:t>
            </a:r>
            <a:r>
              <a:rPr lang="en-GB" b="1" dirty="0"/>
              <a:t> (</a:t>
            </a:r>
            <a:r>
              <a:rPr lang="en-GB" b="1" dirty="0" err="1"/>
              <a:t>emotiva</a:t>
            </a:r>
            <a:r>
              <a:rPr lang="en-GB" b="1" dirty="0"/>
              <a:t>) da </a:t>
            </a:r>
            <a:r>
              <a:rPr lang="en-GB" b="1" dirty="0" err="1"/>
              <a:t>parte</a:t>
            </a:r>
            <a:r>
              <a:rPr lang="en-GB" b="1" dirty="0"/>
              <a:t> </a:t>
            </a:r>
            <a:r>
              <a:rPr lang="en-GB" b="1" dirty="0" err="1"/>
              <a:t>dei</a:t>
            </a:r>
            <a:r>
              <a:rPr lang="en-GB" b="1" dirty="0"/>
              <a:t> </a:t>
            </a:r>
            <a:r>
              <a:rPr lang="en-GB" b="1" dirty="0" err="1"/>
              <a:t>genitori</a:t>
            </a:r>
            <a:endParaRPr lang="en-GB" b="1" dirty="0"/>
          </a:p>
          <a:p>
            <a:endParaRPr lang="en-GB" b="1" dirty="0"/>
          </a:p>
          <a:p>
            <a:r>
              <a:rPr lang="en-GB" i="1" dirty="0">
                <a:solidFill>
                  <a:srgbClr val="FF2600"/>
                </a:solidFill>
              </a:rPr>
              <a:t>“In </a:t>
            </a:r>
            <a:r>
              <a:rPr lang="en-GB" i="1" dirty="0" err="1">
                <a:solidFill>
                  <a:srgbClr val="FF2600"/>
                </a:solidFill>
              </a:rPr>
              <a:t>questo</a:t>
            </a:r>
            <a:r>
              <a:rPr lang="en-GB" i="1" dirty="0">
                <a:solidFill>
                  <a:srgbClr val="FF2600"/>
                </a:solidFill>
              </a:rPr>
              <a:t> ultimo </a:t>
            </a:r>
            <a:r>
              <a:rPr lang="en-GB" i="1" dirty="0" err="1">
                <a:solidFill>
                  <a:srgbClr val="FF2600"/>
                </a:solidFill>
              </a:rPr>
              <a:t>periodo</a:t>
            </a:r>
            <a:r>
              <a:rPr lang="en-GB" i="1" dirty="0">
                <a:solidFill>
                  <a:srgbClr val="FF2600"/>
                </a:solidFill>
              </a:rPr>
              <a:t> ci </a:t>
            </a:r>
            <a:r>
              <a:rPr lang="en-GB" i="1" dirty="0" err="1">
                <a:solidFill>
                  <a:srgbClr val="FF2600"/>
                </a:solidFill>
              </a:rPr>
              <a:t>stiamo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interfacciando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molto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su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quello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che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riguarda</a:t>
            </a:r>
            <a:r>
              <a:rPr lang="en-GB" i="1" dirty="0">
                <a:solidFill>
                  <a:srgbClr val="FF2600"/>
                </a:solidFill>
              </a:rPr>
              <a:t> la </a:t>
            </a:r>
            <a:r>
              <a:rPr lang="en-GB" i="1" dirty="0" err="1">
                <a:solidFill>
                  <a:srgbClr val="FF2600"/>
                </a:solidFill>
              </a:rPr>
              <a:t>mancanza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affettiva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della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famiglia</a:t>
            </a:r>
            <a:r>
              <a:rPr lang="en-GB" i="1" dirty="0">
                <a:solidFill>
                  <a:srgbClr val="FF2600"/>
                </a:solidFill>
              </a:rPr>
              <a:t>, </a:t>
            </a:r>
            <a:r>
              <a:rPr lang="en-GB" i="1" dirty="0" err="1">
                <a:solidFill>
                  <a:srgbClr val="FF2600"/>
                </a:solidFill>
              </a:rPr>
              <a:t>abbiamo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alcuni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ragazzi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che</a:t>
            </a:r>
            <a:r>
              <a:rPr lang="en-GB" i="1" dirty="0">
                <a:solidFill>
                  <a:srgbClr val="FF2600"/>
                </a:solidFill>
              </a:rPr>
              <a:t> ci </a:t>
            </a:r>
            <a:r>
              <a:rPr lang="en-GB" i="1" dirty="0" err="1">
                <a:solidFill>
                  <a:srgbClr val="FF2600"/>
                </a:solidFill>
              </a:rPr>
              <a:t>fanno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presente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questa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cosa</a:t>
            </a:r>
            <a:r>
              <a:rPr lang="en-GB" i="1" dirty="0">
                <a:solidFill>
                  <a:srgbClr val="FF2600"/>
                </a:solidFill>
              </a:rPr>
              <a:t> e </a:t>
            </a:r>
            <a:r>
              <a:rPr lang="en-GB" i="1" dirty="0" err="1">
                <a:solidFill>
                  <a:srgbClr val="FF2600"/>
                </a:solidFill>
              </a:rPr>
              <a:t>noi</a:t>
            </a:r>
            <a:r>
              <a:rPr lang="en-GB" i="1" dirty="0">
                <a:solidFill>
                  <a:srgbClr val="FF2600"/>
                </a:solidFill>
              </a:rPr>
              <a:t> la </a:t>
            </a:r>
            <a:r>
              <a:rPr lang="en-GB" i="1" dirty="0" err="1">
                <a:solidFill>
                  <a:srgbClr val="FF2600"/>
                </a:solidFill>
              </a:rPr>
              <a:t>vediamo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nei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loro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comportamenti</a:t>
            </a:r>
            <a:r>
              <a:rPr lang="en-GB" i="1" dirty="0">
                <a:solidFill>
                  <a:srgbClr val="FF2600"/>
                </a:solidFill>
              </a:rPr>
              <a:t>, </a:t>
            </a:r>
            <a:r>
              <a:rPr lang="en-GB" i="1" dirty="0" err="1">
                <a:solidFill>
                  <a:srgbClr val="FF2600"/>
                </a:solidFill>
              </a:rPr>
              <a:t>nelle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relazioni</a:t>
            </a:r>
            <a:r>
              <a:rPr lang="en-GB" i="1" dirty="0">
                <a:solidFill>
                  <a:srgbClr val="FF2600"/>
                </a:solidFill>
              </a:rPr>
              <a:t> con le </a:t>
            </a:r>
            <a:r>
              <a:rPr lang="en-GB" i="1" dirty="0" err="1">
                <a:solidFill>
                  <a:srgbClr val="FF2600"/>
                </a:solidFill>
              </a:rPr>
              <a:t>loro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pari</a:t>
            </a:r>
            <a:r>
              <a:rPr lang="en-GB" i="1" dirty="0">
                <a:solidFill>
                  <a:srgbClr val="FF2600"/>
                </a:solidFill>
              </a:rPr>
              <a:t>, </a:t>
            </a:r>
            <a:r>
              <a:rPr lang="en-GB" i="1" dirty="0" err="1">
                <a:solidFill>
                  <a:srgbClr val="FF2600"/>
                </a:solidFill>
              </a:rPr>
              <a:t>nelle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relazioni</a:t>
            </a:r>
            <a:r>
              <a:rPr lang="en-GB" i="1" dirty="0">
                <a:solidFill>
                  <a:srgbClr val="FF2600"/>
                </a:solidFill>
              </a:rPr>
              <a:t> con </a:t>
            </a:r>
            <a:r>
              <a:rPr lang="en-GB" i="1" dirty="0" err="1">
                <a:solidFill>
                  <a:srgbClr val="FF2600"/>
                </a:solidFill>
              </a:rPr>
              <a:t>insegnanti</a:t>
            </a:r>
            <a:r>
              <a:rPr lang="en-GB" i="1" dirty="0">
                <a:solidFill>
                  <a:srgbClr val="FF2600"/>
                </a:solidFill>
              </a:rPr>
              <a:t>, </a:t>
            </a:r>
            <a:r>
              <a:rPr lang="en-GB" i="1" dirty="0" err="1">
                <a:solidFill>
                  <a:srgbClr val="FF2600"/>
                </a:solidFill>
              </a:rPr>
              <a:t>nel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loro</a:t>
            </a:r>
            <a:r>
              <a:rPr lang="en-GB" i="1" dirty="0">
                <a:solidFill>
                  <a:srgbClr val="FF2600"/>
                </a:solidFill>
              </a:rPr>
              <a:t> stare a </a:t>
            </a:r>
            <a:r>
              <a:rPr lang="en-GB" i="1" dirty="0" err="1">
                <a:solidFill>
                  <a:srgbClr val="FF2600"/>
                </a:solidFill>
              </a:rPr>
              <a:t>scuola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scoprendo</a:t>
            </a:r>
            <a:r>
              <a:rPr lang="en-GB" i="1" dirty="0">
                <a:solidFill>
                  <a:srgbClr val="FF2600"/>
                </a:solidFill>
              </a:rPr>
              <a:t> poi </a:t>
            </a:r>
            <a:r>
              <a:rPr lang="en-GB" i="1" dirty="0" err="1">
                <a:solidFill>
                  <a:srgbClr val="FF2600"/>
                </a:solidFill>
              </a:rPr>
              <a:t>tutto</a:t>
            </a:r>
            <a:r>
              <a:rPr lang="en-GB" i="1" dirty="0">
                <a:solidFill>
                  <a:srgbClr val="FF2600"/>
                </a:solidFill>
              </a:rPr>
              <a:t> il </a:t>
            </a:r>
            <a:r>
              <a:rPr lang="en-GB" i="1" dirty="0" err="1">
                <a:solidFill>
                  <a:srgbClr val="FF2600"/>
                </a:solidFill>
              </a:rPr>
              <a:t>vaso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che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viene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fuori</a:t>
            </a:r>
            <a:r>
              <a:rPr lang="en-GB" i="1" dirty="0">
                <a:solidFill>
                  <a:srgbClr val="FF2600"/>
                </a:solidFill>
              </a:rPr>
              <a:t>, </a:t>
            </a:r>
            <a:r>
              <a:rPr lang="en-GB" i="1" dirty="0" err="1">
                <a:solidFill>
                  <a:srgbClr val="FF2600"/>
                </a:solidFill>
              </a:rPr>
              <a:t>tutto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questo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parte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dalla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mancanza</a:t>
            </a:r>
            <a:r>
              <a:rPr lang="en-GB" i="1" dirty="0">
                <a:solidFill>
                  <a:srgbClr val="FF2600"/>
                </a:solidFill>
              </a:rPr>
              <a:t> proprio </a:t>
            </a:r>
            <a:r>
              <a:rPr lang="en-GB" i="1" dirty="0" err="1">
                <a:solidFill>
                  <a:srgbClr val="FF2600"/>
                </a:solidFill>
              </a:rPr>
              <a:t>nella</a:t>
            </a:r>
            <a:r>
              <a:rPr lang="en-GB" i="1" dirty="0">
                <a:solidFill>
                  <a:srgbClr val="FF2600"/>
                </a:solidFill>
              </a:rPr>
              <a:t> casa, </a:t>
            </a:r>
            <a:r>
              <a:rPr lang="en-GB" i="1" dirty="0" err="1">
                <a:solidFill>
                  <a:srgbClr val="FF2600"/>
                </a:solidFill>
              </a:rPr>
              <a:t>nella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famiglia</a:t>
            </a:r>
            <a:r>
              <a:rPr lang="en-GB" i="1" dirty="0">
                <a:solidFill>
                  <a:srgbClr val="FF2600"/>
                </a:solidFill>
              </a:rPr>
              <a:t>, </a:t>
            </a:r>
            <a:r>
              <a:rPr lang="en-GB" i="1" dirty="0" err="1">
                <a:solidFill>
                  <a:srgbClr val="FF2600"/>
                </a:solidFill>
              </a:rPr>
              <a:t>nella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mancanza</a:t>
            </a:r>
            <a:r>
              <a:rPr lang="en-GB" i="1" dirty="0">
                <a:solidFill>
                  <a:srgbClr val="FF2600"/>
                </a:solidFill>
              </a:rPr>
              <a:t>, </a:t>
            </a:r>
            <a:r>
              <a:rPr lang="en-GB" i="1" dirty="0" err="1">
                <a:solidFill>
                  <a:srgbClr val="FF2600"/>
                </a:solidFill>
              </a:rPr>
              <a:t>assenza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affettiva</a:t>
            </a:r>
            <a:r>
              <a:rPr lang="en-GB" i="1" dirty="0">
                <a:solidFill>
                  <a:srgbClr val="FF2600"/>
                </a:solidFill>
              </a:rPr>
              <a:t>”.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b="1" dirty="0" err="1"/>
              <a:t>Assenza</a:t>
            </a:r>
            <a:r>
              <a:rPr lang="en-GB" b="1" dirty="0"/>
              <a:t> </a:t>
            </a:r>
            <a:r>
              <a:rPr lang="en-GB" b="1" dirty="0" err="1"/>
              <a:t>delle</a:t>
            </a:r>
            <a:r>
              <a:rPr lang="en-GB" b="1" dirty="0"/>
              <a:t> figure </a:t>
            </a:r>
            <a:r>
              <a:rPr lang="en-GB" b="1" dirty="0" err="1"/>
              <a:t>istituzionali</a:t>
            </a:r>
            <a:r>
              <a:rPr lang="en-GB" b="1" dirty="0"/>
              <a:t> </a:t>
            </a:r>
          </a:p>
          <a:p>
            <a:endParaRPr lang="en-GB" dirty="0"/>
          </a:p>
          <a:p>
            <a:pPr algn="just"/>
            <a:r>
              <a:rPr lang="en-GB" i="1" dirty="0">
                <a:solidFill>
                  <a:srgbClr val="FF2600"/>
                </a:solidFill>
              </a:rPr>
              <a:t>“I </a:t>
            </a:r>
            <a:r>
              <a:rPr lang="en-GB" i="1" dirty="0" err="1">
                <a:solidFill>
                  <a:srgbClr val="FF2600"/>
                </a:solidFill>
              </a:rPr>
              <a:t>giovani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semplicemente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fanno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fatica</a:t>
            </a:r>
            <a:r>
              <a:rPr lang="en-GB" i="1" dirty="0">
                <a:solidFill>
                  <a:srgbClr val="FF2600"/>
                </a:solidFill>
              </a:rPr>
              <a:t> a </a:t>
            </a:r>
            <a:r>
              <a:rPr lang="en-GB" i="1" dirty="0" err="1">
                <a:solidFill>
                  <a:srgbClr val="FF2600"/>
                </a:solidFill>
              </a:rPr>
              <a:t>starci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dentro</a:t>
            </a:r>
            <a:r>
              <a:rPr lang="en-GB" i="1" dirty="0">
                <a:solidFill>
                  <a:srgbClr val="FF2600"/>
                </a:solidFill>
              </a:rPr>
              <a:t>. E </a:t>
            </a:r>
            <a:r>
              <a:rPr lang="en-GB" i="1" dirty="0" err="1">
                <a:solidFill>
                  <a:srgbClr val="FF2600"/>
                </a:solidFill>
              </a:rPr>
              <a:t>questa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fatica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si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può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manifestare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attraverso</a:t>
            </a:r>
            <a:r>
              <a:rPr lang="en-GB" i="1" dirty="0">
                <a:solidFill>
                  <a:srgbClr val="FF2600"/>
                </a:solidFill>
              </a:rPr>
              <a:t> il </a:t>
            </a:r>
            <a:r>
              <a:rPr lang="en-GB" i="1" dirty="0" err="1">
                <a:solidFill>
                  <a:srgbClr val="FF2600"/>
                </a:solidFill>
              </a:rPr>
              <a:t>fatto</a:t>
            </a:r>
            <a:r>
              <a:rPr lang="en-GB" i="1" dirty="0">
                <a:solidFill>
                  <a:srgbClr val="FF2600"/>
                </a:solidFill>
              </a:rPr>
              <a:t> di dire “io non </a:t>
            </a:r>
            <a:r>
              <a:rPr lang="en-GB" i="1" dirty="0" err="1">
                <a:solidFill>
                  <a:srgbClr val="FF2600"/>
                </a:solidFill>
              </a:rPr>
              <a:t>riesco</a:t>
            </a:r>
            <a:r>
              <a:rPr lang="en-GB" i="1" dirty="0">
                <a:solidFill>
                  <a:srgbClr val="FF2600"/>
                </a:solidFill>
              </a:rPr>
              <a:t> ad </a:t>
            </a:r>
            <a:r>
              <a:rPr lang="en-GB" i="1" dirty="0" err="1">
                <a:solidFill>
                  <a:srgbClr val="FF2600"/>
                </a:solidFill>
              </a:rPr>
              <a:t>andarci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lì</a:t>
            </a:r>
            <a:r>
              <a:rPr lang="en-GB" i="1" dirty="0">
                <a:solidFill>
                  <a:srgbClr val="FF2600"/>
                </a:solidFill>
              </a:rPr>
              <a:t> non ci </a:t>
            </a:r>
            <a:r>
              <a:rPr lang="en-GB" i="1" dirty="0" err="1">
                <a:solidFill>
                  <a:srgbClr val="FF2600"/>
                </a:solidFill>
              </a:rPr>
              <a:t>sto</a:t>
            </a:r>
            <a:r>
              <a:rPr lang="en-GB" i="1" dirty="0">
                <a:solidFill>
                  <a:srgbClr val="FF2600"/>
                </a:solidFill>
              </a:rPr>
              <a:t>, non ci </a:t>
            </a:r>
            <a:r>
              <a:rPr lang="en-GB" i="1" dirty="0" err="1">
                <a:solidFill>
                  <a:srgbClr val="FF2600"/>
                </a:solidFill>
              </a:rPr>
              <a:t>sto</a:t>
            </a:r>
            <a:r>
              <a:rPr lang="en-GB" i="1" dirty="0">
                <a:solidFill>
                  <a:srgbClr val="FF2600"/>
                </a:solidFill>
              </a:rPr>
              <a:t> bene”. E poi </a:t>
            </a:r>
            <a:r>
              <a:rPr lang="en-GB" i="1" dirty="0" err="1">
                <a:solidFill>
                  <a:srgbClr val="FF2600"/>
                </a:solidFill>
              </a:rPr>
              <a:t>magari</a:t>
            </a:r>
            <a:r>
              <a:rPr lang="en-GB" i="1" dirty="0">
                <a:solidFill>
                  <a:srgbClr val="FF2600"/>
                </a:solidFill>
              </a:rPr>
              <a:t> se </a:t>
            </a:r>
            <a:r>
              <a:rPr lang="en-GB" i="1" dirty="0" err="1">
                <a:solidFill>
                  <a:srgbClr val="FF2600"/>
                </a:solidFill>
              </a:rPr>
              <a:t>vai</a:t>
            </a:r>
            <a:r>
              <a:rPr lang="en-GB" i="1" dirty="0">
                <a:solidFill>
                  <a:srgbClr val="FF2600"/>
                </a:solidFill>
              </a:rPr>
              <a:t> a </a:t>
            </a:r>
            <a:r>
              <a:rPr lang="en-GB" i="1" dirty="0" err="1">
                <a:solidFill>
                  <a:srgbClr val="FF2600"/>
                </a:solidFill>
              </a:rPr>
              <a:t>guardare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spesso</a:t>
            </a:r>
            <a:r>
              <a:rPr lang="en-GB" i="1" dirty="0">
                <a:solidFill>
                  <a:srgbClr val="FF2600"/>
                </a:solidFill>
              </a:rPr>
              <a:t> ci </a:t>
            </a:r>
            <a:r>
              <a:rPr lang="en-GB" i="1" dirty="0" err="1">
                <a:solidFill>
                  <a:srgbClr val="FF2600"/>
                </a:solidFill>
              </a:rPr>
              <a:t>sono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dietro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delle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storie</a:t>
            </a:r>
            <a:r>
              <a:rPr lang="en-GB" i="1" dirty="0">
                <a:solidFill>
                  <a:srgbClr val="FF2600"/>
                </a:solidFill>
              </a:rPr>
              <a:t> di </a:t>
            </a:r>
            <a:r>
              <a:rPr lang="en-GB" i="1" dirty="0" err="1">
                <a:solidFill>
                  <a:srgbClr val="FF2600"/>
                </a:solidFill>
              </a:rPr>
              <a:t>fatica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pregressa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perché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noi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abbiamo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dei</a:t>
            </a:r>
            <a:r>
              <a:rPr lang="en-GB" i="1" dirty="0">
                <a:solidFill>
                  <a:srgbClr val="FF2600"/>
                </a:solidFill>
              </a:rPr>
              <a:t> bambini </a:t>
            </a:r>
            <a:r>
              <a:rPr lang="en-GB" i="1" dirty="0" err="1">
                <a:solidFill>
                  <a:srgbClr val="FF2600"/>
                </a:solidFill>
              </a:rPr>
              <a:t>che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arrivano</a:t>
            </a:r>
            <a:r>
              <a:rPr lang="en-GB" i="1" dirty="0">
                <a:solidFill>
                  <a:srgbClr val="FF2600"/>
                </a:solidFill>
              </a:rPr>
              <a:t> in </a:t>
            </a:r>
            <a:r>
              <a:rPr lang="en-GB" i="1" dirty="0" err="1">
                <a:solidFill>
                  <a:srgbClr val="FF2600"/>
                </a:solidFill>
              </a:rPr>
              <a:t>quinta</a:t>
            </a:r>
            <a:r>
              <a:rPr lang="en-GB" i="1" dirty="0">
                <a:solidFill>
                  <a:srgbClr val="FF2600"/>
                </a:solidFill>
              </a:rPr>
              <a:t>, in prima media </a:t>
            </a:r>
            <a:r>
              <a:rPr lang="en-GB" i="1" dirty="0" err="1">
                <a:solidFill>
                  <a:srgbClr val="FF2600"/>
                </a:solidFill>
              </a:rPr>
              <a:t>che</a:t>
            </a:r>
            <a:r>
              <a:rPr lang="en-GB" i="1" dirty="0">
                <a:solidFill>
                  <a:srgbClr val="FF2600"/>
                </a:solidFill>
              </a:rPr>
              <a:t> non </a:t>
            </a:r>
            <a:r>
              <a:rPr lang="en-GB" i="1" dirty="0" err="1">
                <a:solidFill>
                  <a:srgbClr val="FF2600"/>
                </a:solidFill>
              </a:rPr>
              <a:t>sanno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praticamente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leggere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scrivere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quindi</a:t>
            </a:r>
            <a:r>
              <a:rPr lang="en-GB" i="1" dirty="0">
                <a:solidFill>
                  <a:srgbClr val="FF2600"/>
                </a:solidFill>
              </a:rPr>
              <a:t> poi dopo </a:t>
            </a:r>
            <a:r>
              <a:rPr lang="en-GB" i="1" dirty="0" err="1">
                <a:solidFill>
                  <a:srgbClr val="FF2600"/>
                </a:solidFill>
              </a:rPr>
              <a:t>cosa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fai</a:t>
            </a:r>
            <a:r>
              <a:rPr lang="en-GB" i="1" dirty="0">
                <a:solidFill>
                  <a:srgbClr val="FF2600"/>
                </a:solidFill>
              </a:rPr>
              <a:t> a </a:t>
            </a:r>
            <a:r>
              <a:rPr lang="en-GB" i="1" dirty="0" err="1">
                <a:solidFill>
                  <a:srgbClr val="FF2600"/>
                </a:solidFill>
              </a:rPr>
              <a:t>scuola</a:t>
            </a:r>
            <a:r>
              <a:rPr lang="en-GB" i="1" dirty="0">
                <a:solidFill>
                  <a:srgbClr val="FF2600"/>
                </a:solidFill>
              </a:rPr>
              <a:t>? </a:t>
            </a:r>
            <a:r>
              <a:rPr lang="en-GB" i="1" dirty="0" err="1">
                <a:solidFill>
                  <a:srgbClr val="FF2600"/>
                </a:solidFill>
              </a:rPr>
              <a:t>Oppure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c'è</a:t>
            </a:r>
            <a:r>
              <a:rPr lang="en-GB" i="1" dirty="0">
                <a:solidFill>
                  <a:srgbClr val="FF2600"/>
                </a:solidFill>
              </a:rPr>
              <a:t> chi fa </a:t>
            </a:r>
            <a:r>
              <a:rPr lang="en-GB" i="1" dirty="0" err="1">
                <a:solidFill>
                  <a:srgbClr val="FF2600"/>
                </a:solidFill>
              </a:rPr>
              <a:t>fatica</a:t>
            </a:r>
            <a:r>
              <a:rPr lang="en-GB" i="1" dirty="0">
                <a:solidFill>
                  <a:srgbClr val="FF2600"/>
                </a:solidFill>
              </a:rPr>
              <a:t> a stare alle </a:t>
            </a:r>
            <a:r>
              <a:rPr lang="en-GB" i="1" dirty="0" err="1">
                <a:solidFill>
                  <a:srgbClr val="FF2600"/>
                </a:solidFill>
              </a:rPr>
              <a:t>regole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dell'istituzione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scolastica</a:t>
            </a:r>
            <a:r>
              <a:rPr lang="en-GB" i="1" dirty="0">
                <a:solidFill>
                  <a:srgbClr val="FF2600"/>
                </a:solidFill>
              </a:rPr>
              <a:t>, </a:t>
            </a:r>
            <a:r>
              <a:rPr lang="en-GB" i="1" dirty="0" err="1">
                <a:solidFill>
                  <a:srgbClr val="FF2600"/>
                </a:solidFill>
              </a:rPr>
              <a:t>oppure</a:t>
            </a:r>
            <a:r>
              <a:rPr lang="en-GB" i="1" dirty="0">
                <a:solidFill>
                  <a:srgbClr val="FF2600"/>
                </a:solidFill>
              </a:rPr>
              <a:t> chi </a:t>
            </a:r>
            <a:r>
              <a:rPr lang="en-GB" i="1" dirty="0" err="1">
                <a:solidFill>
                  <a:srgbClr val="FF2600"/>
                </a:solidFill>
              </a:rPr>
              <a:t>si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ostina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disperatamente</a:t>
            </a:r>
            <a:r>
              <a:rPr lang="en-GB" i="1" dirty="0">
                <a:solidFill>
                  <a:srgbClr val="FF2600"/>
                </a:solidFill>
              </a:rPr>
              <a:t> ad </a:t>
            </a:r>
            <a:r>
              <a:rPr lang="en-GB" i="1" dirty="0" err="1">
                <a:solidFill>
                  <a:srgbClr val="FF2600"/>
                </a:solidFill>
              </a:rPr>
              <a:t>andare</a:t>
            </a:r>
            <a:r>
              <a:rPr lang="en-GB" i="1" dirty="0">
                <a:solidFill>
                  <a:srgbClr val="FF2600"/>
                </a:solidFill>
              </a:rPr>
              <a:t> a </a:t>
            </a:r>
            <a:r>
              <a:rPr lang="en-GB" i="1" dirty="0" err="1">
                <a:solidFill>
                  <a:srgbClr val="FF2600"/>
                </a:solidFill>
              </a:rPr>
              <a:t>scuola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facendo</a:t>
            </a:r>
            <a:r>
              <a:rPr lang="en-GB" i="1" dirty="0">
                <a:solidFill>
                  <a:srgbClr val="FF2600"/>
                </a:solidFill>
              </a:rPr>
              <a:t> un gran casino. </a:t>
            </a:r>
            <a:r>
              <a:rPr lang="en-GB" i="1" dirty="0" err="1">
                <a:solidFill>
                  <a:srgbClr val="FF2600"/>
                </a:solidFill>
              </a:rPr>
              <a:t>Però</a:t>
            </a:r>
            <a:r>
              <a:rPr lang="en-GB" i="1" dirty="0">
                <a:solidFill>
                  <a:srgbClr val="FF2600"/>
                </a:solidFill>
              </a:rPr>
              <a:t> ci </a:t>
            </a:r>
            <a:r>
              <a:rPr lang="en-GB" i="1" dirty="0" err="1">
                <a:solidFill>
                  <a:srgbClr val="FF2600"/>
                </a:solidFill>
              </a:rPr>
              <a:t>va</a:t>
            </a:r>
            <a:r>
              <a:rPr lang="en-GB" i="1" dirty="0">
                <a:solidFill>
                  <a:srgbClr val="FF2600"/>
                </a:solidFill>
              </a:rPr>
              <a:t> sempre, ci </a:t>
            </a:r>
            <a:r>
              <a:rPr lang="en-GB" i="1" dirty="0" err="1">
                <a:solidFill>
                  <a:srgbClr val="FF2600"/>
                </a:solidFill>
              </a:rPr>
              <a:t>va</a:t>
            </a:r>
            <a:r>
              <a:rPr lang="en-GB" i="1" dirty="0">
                <a:solidFill>
                  <a:srgbClr val="FF2600"/>
                </a:solidFill>
              </a:rPr>
              <a:t> tutti </a:t>
            </a:r>
            <a:r>
              <a:rPr lang="en-GB" i="1" dirty="0" err="1">
                <a:solidFill>
                  <a:srgbClr val="FF2600"/>
                </a:solidFill>
              </a:rPr>
              <a:t>i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giorni</a:t>
            </a:r>
            <a:r>
              <a:rPr lang="en-GB" i="1" dirty="0">
                <a:solidFill>
                  <a:srgbClr val="FF2600"/>
                </a:solidFill>
              </a:rPr>
              <a:t>. </a:t>
            </a:r>
            <a:r>
              <a:rPr lang="en-GB" i="1" dirty="0" err="1">
                <a:solidFill>
                  <a:srgbClr val="FF2600"/>
                </a:solidFill>
              </a:rPr>
              <a:t>Quindi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i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livelli</a:t>
            </a:r>
            <a:r>
              <a:rPr lang="en-GB" i="1" dirty="0">
                <a:solidFill>
                  <a:srgbClr val="FF2600"/>
                </a:solidFill>
              </a:rPr>
              <a:t> di </a:t>
            </a:r>
            <a:r>
              <a:rPr lang="en-GB" i="1" dirty="0" err="1">
                <a:solidFill>
                  <a:srgbClr val="FF2600"/>
                </a:solidFill>
              </a:rPr>
              <a:t>consapevolezza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possono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essere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veramente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i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più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svariati</a:t>
            </a:r>
            <a:r>
              <a:rPr lang="en-GB" i="1" dirty="0">
                <a:solidFill>
                  <a:srgbClr val="FF2600"/>
                </a:solidFill>
              </a:rPr>
              <a:t>. Credo </a:t>
            </a:r>
            <a:r>
              <a:rPr lang="en-GB" i="1" dirty="0" err="1">
                <a:solidFill>
                  <a:srgbClr val="FF2600"/>
                </a:solidFill>
              </a:rPr>
              <a:t>che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sarebbe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importante</a:t>
            </a:r>
            <a:r>
              <a:rPr lang="en-GB" i="1" dirty="0">
                <a:solidFill>
                  <a:srgbClr val="FF2600"/>
                </a:solidFill>
              </a:rPr>
              <a:t> per </a:t>
            </a:r>
            <a:r>
              <a:rPr lang="en-GB" i="1" dirty="0" err="1">
                <a:solidFill>
                  <a:srgbClr val="FF2600"/>
                </a:solidFill>
              </a:rPr>
              <a:t>ogni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ragazzo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avere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almeno</a:t>
            </a:r>
            <a:r>
              <a:rPr lang="en-GB" i="1" dirty="0">
                <a:solidFill>
                  <a:srgbClr val="FF2600"/>
                </a:solidFill>
              </a:rPr>
              <a:t> un </a:t>
            </a:r>
            <a:r>
              <a:rPr lang="en-GB" i="1" dirty="0" err="1">
                <a:solidFill>
                  <a:srgbClr val="FF2600"/>
                </a:solidFill>
              </a:rPr>
              <a:t>adulto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significativo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della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famiglia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che</a:t>
            </a:r>
            <a:r>
              <a:rPr lang="en-GB" i="1" dirty="0">
                <a:solidFill>
                  <a:srgbClr val="FF2600"/>
                </a:solidFill>
              </a:rPr>
              <a:t> lo </a:t>
            </a:r>
            <a:r>
              <a:rPr lang="en-GB" i="1" dirty="0" err="1">
                <a:solidFill>
                  <a:srgbClr val="FF2600"/>
                </a:solidFill>
              </a:rPr>
              <a:t>prenda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sul</a:t>
            </a:r>
            <a:r>
              <a:rPr lang="en-GB" i="1" dirty="0">
                <a:solidFill>
                  <a:srgbClr val="FF2600"/>
                </a:solidFill>
              </a:rPr>
              <a:t> serio, </a:t>
            </a:r>
            <a:r>
              <a:rPr lang="en-GB" i="1" dirty="0" err="1">
                <a:solidFill>
                  <a:srgbClr val="FF2600"/>
                </a:solidFill>
              </a:rPr>
              <a:t>cioè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che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gli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dica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va</a:t>
            </a:r>
            <a:r>
              <a:rPr lang="en-GB" i="1" dirty="0">
                <a:solidFill>
                  <a:srgbClr val="FF2600"/>
                </a:solidFill>
              </a:rPr>
              <a:t> bene, </a:t>
            </a:r>
            <a:r>
              <a:rPr lang="en-GB" i="1" dirty="0" err="1">
                <a:solidFill>
                  <a:srgbClr val="FF2600"/>
                </a:solidFill>
              </a:rPr>
              <a:t>adesso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guardiamo</a:t>
            </a:r>
            <a:r>
              <a:rPr lang="en-GB" i="1" dirty="0">
                <a:solidFill>
                  <a:srgbClr val="FF2600"/>
                </a:solidFill>
              </a:rPr>
              <a:t> un </a:t>
            </a:r>
            <a:r>
              <a:rPr lang="en-GB" i="1" dirty="0" err="1">
                <a:solidFill>
                  <a:srgbClr val="FF2600"/>
                </a:solidFill>
              </a:rPr>
              <a:t>attimo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insieme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cosa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vogliamo</a:t>
            </a:r>
            <a:r>
              <a:rPr lang="en-GB" i="1" dirty="0">
                <a:solidFill>
                  <a:srgbClr val="FF2600"/>
                </a:solidFill>
              </a:rPr>
              <a:t> fare. La </a:t>
            </a:r>
            <a:r>
              <a:rPr lang="en-GB" i="1" dirty="0" err="1">
                <a:solidFill>
                  <a:srgbClr val="FF2600"/>
                </a:solidFill>
              </a:rPr>
              <a:t>chiave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dei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nostri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servizi</a:t>
            </a:r>
            <a:r>
              <a:rPr lang="en-GB" i="1" dirty="0">
                <a:solidFill>
                  <a:srgbClr val="FF2600"/>
                </a:solidFill>
              </a:rPr>
              <a:t> di </a:t>
            </a:r>
            <a:r>
              <a:rPr lang="en-GB" i="1" dirty="0" err="1">
                <a:solidFill>
                  <a:srgbClr val="FF2600"/>
                </a:solidFill>
              </a:rPr>
              <a:t>aggancio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scolastico</a:t>
            </a:r>
            <a:r>
              <a:rPr lang="en-GB" i="1" dirty="0">
                <a:solidFill>
                  <a:srgbClr val="FF2600"/>
                </a:solidFill>
              </a:rPr>
              <a:t>, </a:t>
            </a:r>
            <a:r>
              <a:rPr lang="en-GB" i="1" dirty="0" err="1">
                <a:solidFill>
                  <a:srgbClr val="FF2600"/>
                </a:solidFill>
              </a:rPr>
              <a:t>sarebbe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molto</a:t>
            </a:r>
            <a:r>
              <a:rPr lang="en-GB" i="1" dirty="0">
                <a:solidFill>
                  <a:srgbClr val="FF2600"/>
                </a:solidFill>
              </a:rPr>
              <a:t> bello se la </a:t>
            </a:r>
            <a:r>
              <a:rPr lang="en-GB" i="1" dirty="0" err="1">
                <a:solidFill>
                  <a:srgbClr val="FF2600"/>
                </a:solidFill>
              </a:rPr>
              <a:t>scuola</a:t>
            </a:r>
            <a:r>
              <a:rPr lang="en-GB" i="1" dirty="0">
                <a:solidFill>
                  <a:srgbClr val="FF2600"/>
                </a:solidFill>
              </a:rPr>
              <a:t> fosse </a:t>
            </a:r>
            <a:r>
              <a:rPr lang="en-GB" i="1" dirty="0" err="1">
                <a:solidFill>
                  <a:srgbClr val="FF2600"/>
                </a:solidFill>
              </a:rPr>
              <a:t>attrezzata</a:t>
            </a:r>
            <a:r>
              <a:rPr lang="en-GB" i="1" dirty="0">
                <a:solidFill>
                  <a:srgbClr val="FF2600"/>
                </a:solidFill>
              </a:rPr>
              <a:t> a </a:t>
            </a:r>
            <a:r>
              <a:rPr lang="en-GB" i="1" dirty="0" err="1">
                <a:solidFill>
                  <a:srgbClr val="FF2600"/>
                </a:solidFill>
              </a:rPr>
              <a:t>farlo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internamente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cioè</a:t>
            </a:r>
            <a:r>
              <a:rPr lang="en-GB" i="1" dirty="0">
                <a:solidFill>
                  <a:srgbClr val="FF2600"/>
                </a:solidFill>
              </a:rPr>
              <a:t> con </a:t>
            </a:r>
            <a:r>
              <a:rPr lang="en-GB" i="1" dirty="0" err="1">
                <a:solidFill>
                  <a:srgbClr val="FF2600"/>
                </a:solidFill>
              </a:rPr>
              <a:t>delle</a:t>
            </a:r>
            <a:r>
              <a:rPr lang="en-GB" i="1" dirty="0">
                <a:solidFill>
                  <a:srgbClr val="FF2600"/>
                </a:solidFill>
              </a:rPr>
              <a:t> figure di di </a:t>
            </a:r>
            <a:r>
              <a:rPr lang="en-GB" i="1" dirty="0" err="1">
                <a:solidFill>
                  <a:srgbClr val="FF2600"/>
                </a:solidFill>
              </a:rPr>
              <a:t>adulti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capaci</a:t>
            </a:r>
            <a:r>
              <a:rPr lang="en-GB" i="1" dirty="0">
                <a:solidFill>
                  <a:srgbClr val="FF2600"/>
                </a:solidFill>
              </a:rPr>
              <a:t> di </a:t>
            </a:r>
            <a:r>
              <a:rPr lang="en-GB" i="1" dirty="0" err="1">
                <a:solidFill>
                  <a:srgbClr val="FF2600"/>
                </a:solidFill>
              </a:rPr>
              <a:t>rapportarsi</a:t>
            </a:r>
            <a:r>
              <a:rPr lang="en-GB" i="1" dirty="0">
                <a:solidFill>
                  <a:srgbClr val="FF2600"/>
                </a:solidFill>
              </a:rPr>
              <a:t> con </a:t>
            </a:r>
            <a:r>
              <a:rPr lang="en-GB" i="1" dirty="0" err="1">
                <a:solidFill>
                  <a:srgbClr val="FF2600"/>
                </a:solidFill>
              </a:rPr>
              <a:t>i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ragazzi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anche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nelle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loro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difficoltà</a:t>
            </a:r>
            <a:r>
              <a:rPr lang="en-GB" i="1" dirty="0">
                <a:solidFill>
                  <a:srgbClr val="FF2600"/>
                </a:solidFill>
              </a:rPr>
              <a:t>. </a:t>
            </a:r>
            <a:r>
              <a:rPr lang="en-GB" i="1" dirty="0" err="1">
                <a:solidFill>
                  <a:srgbClr val="FF2600"/>
                </a:solidFill>
              </a:rPr>
              <a:t>Spesso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parli</a:t>
            </a:r>
            <a:r>
              <a:rPr lang="en-GB" i="1" dirty="0">
                <a:solidFill>
                  <a:srgbClr val="FF2600"/>
                </a:solidFill>
              </a:rPr>
              <a:t> con </a:t>
            </a:r>
            <a:r>
              <a:rPr lang="en-GB" i="1" dirty="0" err="1">
                <a:solidFill>
                  <a:srgbClr val="FF2600"/>
                </a:solidFill>
              </a:rPr>
              <a:t>gli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insegnanti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quello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che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ti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senti</a:t>
            </a:r>
            <a:r>
              <a:rPr lang="en-GB" i="1" dirty="0">
                <a:solidFill>
                  <a:srgbClr val="FF2600"/>
                </a:solidFill>
              </a:rPr>
              <a:t> di dire </a:t>
            </a:r>
            <a:r>
              <a:rPr lang="en-GB" i="1" dirty="0" err="1">
                <a:solidFill>
                  <a:srgbClr val="FF2600"/>
                </a:solidFill>
              </a:rPr>
              <a:t>è</a:t>
            </a:r>
            <a:r>
              <a:rPr lang="en-GB" i="1" dirty="0">
                <a:solidFill>
                  <a:srgbClr val="FF2600"/>
                </a:solidFill>
              </a:rPr>
              <a:t> “ma </a:t>
            </a:r>
            <a:r>
              <a:rPr lang="en-GB" i="1" dirty="0" err="1">
                <a:solidFill>
                  <a:srgbClr val="FF2600"/>
                </a:solidFill>
              </a:rPr>
              <a:t>questo</a:t>
            </a:r>
            <a:r>
              <a:rPr lang="en-GB" i="1" dirty="0">
                <a:solidFill>
                  <a:srgbClr val="FF2600"/>
                </a:solidFill>
              </a:rPr>
              <a:t> non </a:t>
            </a:r>
            <a:r>
              <a:rPr lang="en-GB" i="1" dirty="0" err="1">
                <a:solidFill>
                  <a:srgbClr val="FF2600"/>
                </a:solidFill>
              </a:rPr>
              <a:t>è</a:t>
            </a:r>
            <a:r>
              <a:rPr lang="en-GB" i="1" dirty="0">
                <a:solidFill>
                  <a:srgbClr val="FF2600"/>
                </a:solidFill>
              </a:rPr>
              <a:t> un </a:t>
            </a:r>
            <a:r>
              <a:rPr lang="en-GB" i="1" dirty="0" err="1">
                <a:solidFill>
                  <a:srgbClr val="FF2600"/>
                </a:solidFill>
              </a:rPr>
              <a:t>mio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problema</a:t>
            </a:r>
            <a:r>
              <a:rPr lang="en-GB" i="1" dirty="0">
                <a:solidFill>
                  <a:srgbClr val="FF2600"/>
                </a:solidFill>
              </a:rPr>
              <a:t>, io non </a:t>
            </a:r>
            <a:r>
              <a:rPr lang="en-GB" i="1" dirty="0" err="1">
                <a:solidFill>
                  <a:srgbClr val="FF2600"/>
                </a:solidFill>
              </a:rPr>
              <a:t>sono</a:t>
            </a:r>
            <a:r>
              <a:rPr lang="en-GB" i="1" dirty="0">
                <a:solidFill>
                  <a:srgbClr val="FF2600"/>
                </a:solidFill>
              </a:rPr>
              <a:t> un </a:t>
            </a:r>
            <a:r>
              <a:rPr lang="en-GB" i="1" dirty="0" err="1">
                <a:solidFill>
                  <a:srgbClr val="FF2600"/>
                </a:solidFill>
              </a:rPr>
              <a:t>assistente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sociale</a:t>
            </a:r>
            <a:r>
              <a:rPr lang="en-GB" i="1" dirty="0">
                <a:solidFill>
                  <a:srgbClr val="FF2600"/>
                </a:solidFill>
              </a:rPr>
              <a:t>, io non </a:t>
            </a:r>
            <a:r>
              <a:rPr lang="en-GB" i="1" dirty="0" err="1">
                <a:solidFill>
                  <a:srgbClr val="FF2600"/>
                </a:solidFill>
              </a:rPr>
              <a:t>sono</a:t>
            </a:r>
            <a:r>
              <a:rPr lang="en-GB" i="1" dirty="0">
                <a:solidFill>
                  <a:srgbClr val="FF2600"/>
                </a:solidFill>
              </a:rPr>
              <a:t> uno </a:t>
            </a:r>
            <a:r>
              <a:rPr lang="en-GB" i="1" dirty="0" err="1">
                <a:solidFill>
                  <a:srgbClr val="FF2600"/>
                </a:solidFill>
              </a:rPr>
              <a:t>psicologo</a:t>
            </a:r>
            <a:r>
              <a:rPr lang="en-GB" i="1" dirty="0">
                <a:solidFill>
                  <a:srgbClr val="FF2600"/>
                </a:solidFill>
              </a:rPr>
              <a:t>, devo solo </a:t>
            </a:r>
            <a:r>
              <a:rPr lang="en-GB" i="1" dirty="0" err="1">
                <a:solidFill>
                  <a:srgbClr val="FF2600"/>
                </a:solidFill>
              </a:rPr>
              <a:t>insegnare</a:t>
            </a:r>
            <a:r>
              <a:rPr lang="en-GB" i="1" dirty="0">
                <a:solidFill>
                  <a:srgbClr val="FF2600"/>
                </a:solidFill>
              </a:rPr>
              <a:t>”.</a:t>
            </a:r>
            <a:endParaRPr lang="en-IT" i="1" dirty="0">
              <a:solidFill>
                <a:srgbClr val="FF2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8983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C5258-57AA-D9F2-3369-9AE561A91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3- </a:t>
            </a:r>
            <a:r>
              <a:rPr lang="en-GB" dirty="0" err="1"/>
              <a:t>Mancanza</a:t>
            </a:r>
            <a:r>
              <a:rPr lang="en-GB" dirty="0"/>
              <a:t> del senso di </a:t>
            </a:r>
            <a:r>
              <a:rPr lang="en-GB" dirty="0" err="1"/>
              <a:t>appartenenza</a:t>
            </a:r>
            <a:r>
              <a:rPr lang="en-GB" dirty="0"/>
              <a:t> </a:t>
            </a:r>
            <a:br>
              <a:rPr lang="en-GB" dirty="0"/>
            </a:br>
            <a:br>
              <a:rPr lang="en-GB" dirty="0"/>
            </a:br>
            <a:endParaRPr lang="en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4E0B9-E8F3-037E-447E-62B7EF994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1491" y="138545"/>
            <a:ext cx="6398829" cy="5913263"/>
          </a:xfrm>
        </p:spPr>
        <p:txBody>
          <a:bodyPr>
            <a:normAutofit fontScale="85000" lnSpcReduction="10000"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dirty="0" err="1"/>
              <a:t>Manca</a:t>
            </a:r>
            <a:r>
              <a:rPr lang="en-GB" dirty="0"/>
              <a:t> la </a:t>
            </a:r>
            <a:r>
              <a:rPr lang="en-GB" dirty="0" err="1"/>
              <a:t>dimensione</a:t>
            </a:r>
            <a:r>
              <a:rPr lang="en-GB" dirty="0"/>
              <a:t> </a:t>
            </a:r>
            <a:r>
              <a:rPr lang="en-GB" dirty="0" err="1"/>
              <a:t>comunitaria</a:t>
            </a:r>
            <a:r>
              <a:rPr lang="en-GB" dirty="0"/>
              <a:t> del </a:t>
            </a:r>
            <a:r>
              <a:rPr lang="en-GB" dirty="0" err="1"/>
              <a:t>quartiere</a:t>
            </a:r>
            <a:r>
              <a:rPr lang="en-GB" dirty="0"/>
              <a:t> e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giovani</a:t>
            </a:r>
            <a:r>
              <a:rPr lang="en-GB" dirty="0"/>
              <a:t> </a:t>
            </a:r>
            <a:r>
              <a:rPr lang="en-GB" dirty="0" err="1"/>
              <a:t>soffrono</a:t>
            </a:r>
            <a:r>
              <a:rPr lang="en-GB" dirty="0"/>
              <a:t> </a:t>
            </a:r>
            <a:r>
              <a:rPr lang="en-GB" dirty="0" err="1"/>
              <a:t>della</a:t>
            </a:r>
            <a:r>
              <a:rPr lang="en-GB" dirty="0"/>
              <a:t> </a:t>
            </a:r>
            <a:r>
              <a:rPr lang="en-GB" dirty="0" err="1"/>
              <a:t>mancanza</a:t>
            </a:r>
            <a:r>
              <a:rPr lang="en-GB" dirty="0"/>
              <a:t> di senso di </a:t>
            </a:r>
            <a:r>
              <a:rPr lang="en-GB" dirty="0" err="1"/>
              <a:t>appartenenza</a:t>
            </a:r>
            <a:r>
              <a:rPr lang="en-GB" dirty="0"/>
              <a:t> </a:t>
            </a:r>
          </a:p>
          <a:p>
            <a:r>
              <a:rPr lang="en-GB" dirty="0" err="1"/>
              <a:t>Gli</a:t>
            </a:r>
            <a:r>
              <a:rPr lang="en-GB" dirty="0"/>
              <a:t> </a:t>
            </a:r>
            <a:r>
              <a:rPr lang="en-GB" dirty="0" err="1"/>
              <a:t>servizi</a:t>
            </a:r>
            <a:r>
              <a:rPr lang="en-GB" dirty="0"/>
              <a:t> e le </a:t>
            </a:r>
            <a:r>
              <a:rPr lang="en-GB" dirty="0" err="1"/>
              <a:t>attività</a:t>
            </a:r>
            <a:r>
              <a:rPr lang="en-GB" dirty="0"/>
              <a:t> del Welfare </a:t>
            </a:r>
            <a:r>
              <a:rPr lang="en-GB" dirty="0" err="1"/>
              <a:t>Culturale</a:t>
            </a:r>
            <a:r>
              <a:rPr lang="en-GB" dirty="0"/>
              <a:t> </a:t>
            </a:r>
            <a:r>
              <a:rPr lang="en-GB" dirty="0" err="1"/>
              <a:t>presenti</a:t>
            </a:r>
            <a:r>
              <a:rPr lang="en-GB" dirty="0"/>
              <a:t> </a:t>
            </a:r>
            <a:r>
              <a:rPr lang="en-GB" dirty="0" err="1"/>
              <a:t>sul</a:t>
            </a:r>
            <a:r>
              <a:rPr lang="en-GB" dirty="0"/>
              <a:t> </a:t>
            </a:r>
            <a:r>
              <a:rPr lang="en-GB" dirty="0" err="1"/>
              <a:t>territorio</a:t>
            </a:r>
            <a:r>
              <a:rPr lang="en-GB" dirty="0"/>
              <a:t> </a:t>
            </a:r>
            <a:r>
              <a:rPr lang="en-GB" dirty="0" err="1"/>
              <a:t>colmono</a:t>
            </a:r>
            <a:r>
              <a:rPr lang="en-GB" dirty="0"/>
              <a:t> </a:t>
            </a:r>
            <a:r>
              <a:rPr lang="en-GB" dirty="0" err="1"/>
              <a:t>quell’assenza</a:t>
            </a:r>
            <a:r>
              <a:rPr lang="en-GB" dirty="0"/>
              <a:t> del senso di </a:t>
            </a:r>
            <a:r>
              <a:rPr lang="en-GB" dirty="0" err="1"/>
              <a:t>appartenenza</a:t>
            </a:r>
            <a:r>
              <a:rPr lang="en-GB" dirty="0"/>
              <a:t>/</a:t>
            </a:r>
            <a:r>
              <a:rPr lang="en-GB" dirty="0" err="1"/>
              <a:t>comunitaria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spesso</a:t>
            </a:r>
            <a:r>
              <a:rPr lang="en-GB" dirty="0"/>
              <a:t> </a:t>
            </a:r>
            <a:r>
              <a:rPr lang="en-GB" dirty="0" err="1"/>
              <a:t>viene</a:t>
            </a:r>
            <a:r>
              <a:rPr lang="en-GB" dirty="0"/>
              <a:t> </a:t>
            </a:r>
            <a:r>
              <a:rPr lang="en-GB" dirty="0" err="1"/>
              <a:t>ricercato</a:t>
            </a:r>
            <a:r>
              <a:rPr lang="en-GB" dirty="0"/>
              <a:t> </a:t>
            </a:r>
            <a:r>
              <a:rPr lang="en-GB" dirty="0" err="1"/>
              <a:t>altrove</a:t>
            </a:r>
            <a:r>
              <a:rPr lang="en-GB" dirty="0"/>
              <a:t> e </a:t>
            </a:r>
            <a:r>
              <a:rPr lang="en-GB" dirty="0" err="1"/>
              <a:t>questi</a:t>
            </a:r>
            <a:r>
              <a:rPr lang="en-GB" dirty="0"/>
              <a:t> </a:t>
            </a:r>
            <a:r>
              <a:rPr lang="en-GB" dirty="0" err="1"/>
              <a:t>luoghi</a:t>
            </a:r>
            <a:r>
              <a:rPr lang="en-GB" dirty="0"/>
              <a:t> </a:t>
            </a:r>
            <a:r>
              <a:rPr lang="en-GB" dirty="0" err="1"/>
              <a:t>diventano</a:t>
            </a:r>
            <a:r>
              <a:rPr lang="en-GB" dirty="0"/>
              <a:t> un punto di </a:t>
            </a:r>
            <a:r>
              <a:rPr lang="en-GB" dirty="0" err="1"/>
              <a:t>riferimento</a:t>
            </a:r>
            <a:r>
              <a:rPr lang="en-GB" dirty="0"/>
              <a:t> e </a:t>
            </a:r>
            <a:r>
              <a:rPr lang="en-GB" dirty="0" err="1"/>
              <a:t>iniziano</a:t>
            </a:r>
            <a:r>
              <a:rPr lang="en-GB" dirty="0"/>
              <a:t> a far </a:t>
            </a:r>
            <a:r>
              <a:rPr lang="en-GB" dirty="0" err="1"/>
              <a:t>parte</a:t>
            </a:r>
            <a:r>
              <a:rPr lang="en-GB" dirty="0"/>
              <a:t> </a:t>
            </a:r>
            <a:r>
              <a:rPr lang="en-GB" dirty="0" err="1"/>
              <a:t>della</a:t>
            </a:r>
            <a:r>
              <a:rPr lang="en-GB" dirty="0"/>
              <a:t> </a:t>
            </a:r>
            <a:r>
              <a:rPr lang="en-GB" dirty="0" err="1"/>
              <a:t>loro</a:t>
            </a:r>
            <a:r>
              <a:rPr lang="en-GB" dirty="0"/>
              <a:t> </a:t>
            </a:r>
            <a:r>
              <a:rPr lang="en-GB" dirty="0" err="1"/>
              <a:t>identità</a:t>
            </a:r>
            <a:r>
              <a:rPr lang="en-GB" dirty="0"/>
              <a:t> per </a:t>
            </a:r>
            <a:r>
              <a:rPr lang="en-GB" dirty="0" err="1"/>
              <a:t>questo</a:t>
            </a:r>
            <a:r>
              <a:rPr lang="en-GB" dirty="0"/>
              <a:t> </a:t>
            </a:r>
            <a:r>
              <a:rPr lang="en-GB" dirty="0" err="1"/>
              <a:t>diventa</a:t>
            </a:r>
            <a:r>
              <a:rPr lang="en-GB" dirty="0"/>
              <a:t> </a:t>
            </a:r>
            <a:r>
              <a:rPr lang="en-GB" dirty="0" err="1"/>
              <a:t>cruciale</a:t>
            </a:r>
            <a:r>
              <a:rPr lang="en-GB" dirty="0"/>
              <a:t> </a:t>
            </a:r>
            <a:r>
              <a:rPr lang="en-GB" dirty="0" err="1"/>
              <a:t>l’ingaggio</a:t>
            </a:r>
            <a:r>
              <a:rPr lang="en-GB" dirty="0"/>
              <a:t> </a:t>
            </a:r>
            <a:r>
              <a:rPr lang="en-GB" dirty="0" err="1"/>
              <a:t>dalla</a:t>
            </a:r>
            <a:r>
              <a:rPr lang="en-GB" dirty="0"/>
              <a:t> prima </a:t>
            </a:r>
            <a:r>
              <a:rPr lang="en-GB" dirty="0" err="1"/>
              <a:t>infanzia</a:t>
            </a:r>
            <a:r>
              <a:rPr lang="en-GB" dirty="0"/>
              <a:t> </a:t>
            </a:r>
            <a:r>
              <a:rPr lang="en-GB" dirty="0" err="1"/>
              <a:t>tramite</a:t>
            </a:r>
            <a:r>
              <a:rPr lang="en-GB" dirty="0"/>
              <a:t> le </a:t>
            </a:r>
            <a:r>
              <a:rPr lang="en-GB" dirty="0" err="1"/>
              <a:t>famiglie</a:t>
            </a:r>
            <a:endParaRPr lang="en-GB" dirty="0"/>
          </a:p>
          <a:p>
            <a:endParaRPr lang="en-GB" dirty="0"/>
          </a:p>
          <a:p>
            <a:r>
              <a:rPr lang="en-GB" i="1" dirty="0">
                <a:solidFill>
                  <a:srgbClr val="FF2600"/>
                </a:solidFill>
              </a:rPr>
              <a:t>“Il </a:t>
            </a:r>
            <a:r>
              <a:rPr lang="en-GB" i="1" dirty="0" err="1">
                <a:solidFill>
                  <a:srgbClr val="FF2600"/>
                </a:solidFill>
              </a:rPr>
              <a:t>fatto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è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essere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visti</a:t>
            </a:r>
            <a:r>
              <a:rPr lang="en-GB" i="1" dirty="0">
                <a:solidFill>
                  <a:srgbClr val="FF2600"/>
                </a:solidFill>
              </a:rPr>
              <a:t> in modo </a:t>
            </a:r>
            <a:r>
              <a:rPr lang="en-GB" i="1" dirty="0" err="1">
                <a:solidFill>
                  <a:srgbClr val="FF2600"/>
                </a:solidFill>
              </a:rPr>
              <a:t>autentico</a:t>
            </a:r>
            <a:r>
              <a:rPr lang="en-GB" i="1" dirty="0">
                <a:solidFill>
                  <a:srgbClr val="FF2600"/>
                </a:solidFill>
              </a:rPr>
              <a:t>; non </a:t>
            </a:r>
            <a:r>
              <a:rPr lang="en-GB" i="1" dirty="0" err="1">
                <a:solidFill>
                  <a:srgbClr val="FF2600"/>
                </a:solidFill>
              </a:rPr>
              <a:t>essere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visti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perchè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sono</a:t>
            </a:r>
            <a:r>
              <a:rPr lang="en-GB" i="1" dirty="0">
                <a:solidFill>
                  <a:srgbClr val="FF2600"/>
                </a:solidFill>
              </a:rPr>
              <a:t> un </a:t>
            </a:r>
            <a:r>
              <a:rPr lang="en-GB" i="1" dirty="0" err="1">
                <a:solidFill>
                  <a:srgbClr val="FF2600"/>
                </a:solidFill>
              </a:rPr>
              <a:t>problema</a:t>
            </a:r>
            <a:r>
              <a:rPr lang="en-GB" i="1" dirty="0">
                <a:solidFill>
                  <a:srgbClr val="FF2600"/>
                </a:solidFill>
              </a:rPr>
              <a:t>, ma </a:t>
            </a:r>
            <a:r>
              <a:rPr lang="en-GB" i="1" dirty="0" err="1">
                <a:solidFill>
                  <a:srgbClr val="FF2600"/>
                </a:solidFill>
              </a:rPr>
              <a:t>essere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visti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perchè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sono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parte</a:t>
            </a:r>
            <a:r>
              <a:rPr lang="en-GB" i="1" dirty="0">
                <a:solidFill>
                  <a:srgbClr val="FF2600"/>
                </a:solidFill>
              </a:rPr>
              <a:t> di </a:t>
            </a:r>
            <a:r>
              <a:rPr lang="en-GB" i="1" dirty="0" err="1">
                <a:solidFill>
                  <a:srgbClr val="FF2600"/>
                </a:solidFill>
              </a:rPr>
              <a:t>una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comunità</a:t>
            </a:r>
            <a:r>
              <a:rPr lang="en-GB" i="1" dirty="0">
                <a:solidFill>
                  <a:srgbClr val="FF2600"/>
                </a:solidFill>
              </a:rPr>
              <a:t>. Ma </a:t>
            </a:r>
            <a:r>
              <a:rPr lang="en-GB" i="1" dirty="0" err="1">
                <a:solidFill>
                  <a:srgbClr val="FF2600"/>
                </a:solidFill>
              </a:rPr>
              <a:t>questa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è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una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cosa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che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riguarda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tutte</a:t>
            </a:r>
            <a:r>
              <a:rPr lang="en-GB" i="1" dirty="0">
                <a:solidFill>
                  <a:srgbClr val="FF2600"/>
                </a:solidFill>
              </a:rPr>
              <a:t> le </a:t>
            </a:r>
            <a:r>
              <a:rPr lang="en-GB" i="1" dirty="0" err="1">
                <a:solidFill>
                  <a:srgbClr val="FF2600"/>
                </a:solidFill>
              </a:rPr>
              <a:t>persone</a:t>
            </a:r>
            <a:r>
              <a:rPr lang="en-GB" i="1" dirty="0">
                <a:solidFill>
                  <a:srgbClr val="FF2600"/>
                </a:solidFill>
              </a:rPr>
              <a:t>. Non </a:t>
            </a:r>
            <a:r>
              <a:rPr lang="en-GB" i="1" dirty="0" err="1">
                <a:solidFill>
                  <a:srgbClr val="FF2600"/>
                </a:solidFill>
              </a:rPr>
              <a:t>essere</a:t>
            </a:r>
            <a:r>
              <a:rPr lang="en-GB" i="1" dirty="0">
                <a:solidFill>
                  <a:srgbClr val="FF2600"/>
                </a:solidFill>
              </a:rPr>
              <a:t> visto </a:t>
            </a:r>
            <a:r>
              <a:rPr lang="en-GB" i="1" dirty="0" err="1">
                <a:solidFill>
                  <a:srgbClr val="FF2600"/>
                </a:solidFill>
              </a:rPr>
              <a:t>perchè</a:t>
            </a:r>
            <a:r>
              <a:rPr lang="en-GB" i="1" dirty="0">
                <a:solidFill>
                  <a:srgbClr val="FF2600"/>
                </a:solidFill>
              </a:rPr>
              <a:t> sei </a:t>
            </a:r>
            <a:r>
              <a:rPr lang="en-GB" i="1" dirty="0" err="1">
                <a:solidFill>
                  <a:srgbClr val="FF2600"/>
                </a:solidFill>
              </a:rPr>
              <a:t>portatore</a:t>
            </a:r>
            <a:r>
              <a:rPr lang="en-GB" i="1" dirty="0">
                <a:solidFill>
                  <a:srgbClr val="FF2600"/>
                </a:solidFill>
              </a:rPr>
              <a:t> di handicap, non </a:t>
            </a:r>
            <a:r>
              <a:rPr lang="en-GB" i="1" dirty="0" err="1">
                <a:solidFill>
                  <a:srgbClr val="FF2600"/>
                </a:solidFill>
              </a:rPr>
              <a:t>essere</a:t>
            </a:r>
            <a:r>
              <a:rPr lang="en-GB" i="1" dirty="0">
                <a:solidFill>
                  <a:srgbClr val="FF2600"/>
                </a:solidFill>
              </a:rPr>
              <a:t> visto </a:t>
            </a:r>
            <a:r>
              <a:rPr lang="en-GB" i="1" dirty="0" err="1">
                <a:solidFill>
                  <a:srgbClr val="FF2600"/>
                </a:solidFill>
              </a:rPr>
              <a:t>perchè</a:t>
            </a:r>
            <a:r>
              <a:rPr lang="en-GB" i="1" dirty="0">
                <a:solidFill>
                  <a:srgbClr val="FF2600"/>
                </a:solidFill>
              </a:rPr>
              <a:t> sei un </a:t>
            </a:r>
            <a:r>
              <a:rPr lang="en-GB" i="1" dirty="0" err="1">
                <a:solidFill>
                  <a:srgbClr val="FF2600"/>
                </a:solidFill>
              </a:rPr>
              <a:t>anziano</a:t>
            </a:r>
            <a:r>
              <a:rPr lang="en-GB" i="1" dirty="0">
                <a:solidFill>
                  <a:srgbClr val="FF2600"/>
                </a:solidFill>
              </a:rPr>
              <a:t>, non </a:t>
            </a:r>
            <a:r>
              <a:rPr lang="en-GB" i="1" dirty="0" err="1">
                <a:solidFill>
                  <a:srgbClr val="FF2600"/>
                </a:solidFill>
              </a:rPr>
              <a:t>essere</a:t>
            </a:r>
            <a:r>
              <a:rPr lang="en-GB" i="1" dirty="0">
                <a:solidFill>
                  <a:srgbClr val="FF2600"/>
                </a:solidFill>
              </a:rPr>
              <a:t> visto </a:t>
            </a:r>
            <a:r>
              <a:rPr lang="en-GB" i="1" dirty="0" err="1">
                <a:solidFill>
                  <a:srgbClr val="FF2600"/>
                </a:solidFill>
              </a:rPr>
              <a:t>perchè</a:t>
            </a:r>
            <a:r>
              <a:rPr lang="en-GB" i="1" dirty="0">
                <a:solidFill>
                  <a:srgbClr val="FF2600"/>
                </a:solidFill>
              </a:rPr>
              <a:t> sei </a:t>
            </a:r>
            <a:r>
              <a:rPr lang="en-GB" i="1" dirty="0" err="1">
                <a:solidFill>
                  <a:srgbClr val="FF2600"/>
                </a:solidFill>
              </a:rPr>
              <a:t>una</a:t>
            </a:r>
            <a:r>
              <a:rPr lang="en-GB" i="1" dirty="0">
                <a:solidFill>
                  <a:srgbClr val="FF2600"/>
                </a:solidFill>
              </a:rPr>
              <a:t> persona fragile da un punto di vista </a:t>
            </a:r>
            <a:r>
              <a:rPr lang="en-GB" i="1" dirty="0" err="1">
                <a:solidFill>
                  <a:srgbClr val="FF2600"/>
                </a:solidFill>
              </a:rPr>
              <a:t>economico</a:t>
            </a:r>
            <a:r>
              <a:rPr lang="en-GB" i="1" dirty="0">
                <a:solidFill>
                  <a:srgbClr val="FF2600"/>
                </a:solidFill>
              </a:rPr>
              <a:t>, ma </a:t>
            </a:r>
            <a:r>
              <a:rPr lang="en-GB" i="1" dirty="0" err="1">
                <a:solidFill>
                  <a:srgbClr val="FF2600"/>
                </a:solidFill>
              </a:rPr>
              <a:t>essere</a:t>
            </a:r>
            <a:r>
              <a:rPr lang="en-GB" i="1" dirty="0">
                <a:solidFill>
                  <a:srgbClr val="FF2600"/>
                </a:solidFill>
              </a:rPr>
              <a:t> visto come persona. La </a:t>
            </a:r>
            <a:r>
              <a:rPr lang="en-GB" i="1" dirty="0" err="1">
                <a:solidFill>
                  <a:srgbClr val="FF2600"/>
                </a:solidFill>
              </a:rPr>
              <a:t>stessa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cosa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succede</a:t>
            </a:r>
            <a:r>
              <a:rPr lang="en-GB" i="1" dirty="0">
                <a:solidFill>
                  <a:srgbClr val="FF2600"/>
                </a:solidFill>
              </a:rPr>
              <a:t> per </a:t>
            </a:r>
            <a:r>
              <a:rPr lang="en-GB" i="1" dirty="0" err="1">
                <a:solidFill>
                  <a:srgbClr val="FF2600"/>
                </a:solidFill>
              </a:rPr>
              <a:t>gli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adolescenti</a:t>
            </a:r>
            <a:r>
              <a:rPr lang="en-GB" i="1" dirty="0">
                <a:solidFill>
                  <a:srgbClr val="FF2600"/>
                </a:solidFill>
              </a:rPr>
              <a:t>. </a:t>
            </a:r>
            <a:r>
              <a:rPr lang="en-GB" i="1" dirty="0" err="1">
                <a:solidFill>
                  <a:srgbClr val="FF2600"/>
                </a:solidFill>
              </a:rPr>
              <a:t>Essere</a:t>
            </a:r>
            <a:r>
              <a:rPr lang="en-GB" i="1" dirty="0">
                <a:solidFill>
                  <a:srgbClr val="FF2600"/>
                </a:solidFill>
              </a:rPr>
              <a:t> visto </a:t>
            </a:r>
            <a:r>
              <a:rPr lang="en-GB" i="1" dirty="0" err="1">
                <a:solidFill>
                  <a:srgbClr val="FF2600"/>
                </a:solidFill>
              </a:rPr>
              <a:t>perchè</a:t>
            </a:r>
            <a:r>
              <a:rPr lang="en-GB" i="1" dirty="0">
                <a:solidFill>
                  <a:srgbClr val="FF2600"/>
                </a:solidFill>
              </a:rPr>
              <a:t> in </a:t>
            </a:r>
            <a:r>
              <a:rPr lang="en-GB" i="1" dirty="0" err="1">
                <a:solidFill>
                  <a:srgbClr val="FF2600"/>
                </a:solidFill>
              </a:rPr>
              <a:t>una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prospettiva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comunitaria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ognuno</a:t>
            </a:r>
            <a:r>
              <a:rPr lang="en-GB" i="1" dirty="0">
                <a:solidFill>
                  <a:srgbClr val="FF2600"/>
                </a:solidFill>
              </a:rPr>
              <a:t> di </a:t>
            </a:r>
            <a:r>
              <a:rPr lang="en-GB" i="1" dirty="0" err="1">
                <a:solidFill>
                  <a:srgbClr val="FF2600"/>
                </a:solidFill>
              </a:rPr>
              <a:t>noi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può</a:t>
            </a:r>
            <a:r>
              <a:rPr lang="en-GB" i="1" dirty="0">
                <a:solidFill>
                  <a:srgbClr val="FF2600"/>
                </a:solidFill>
              </a:rPr>
              <a:t> fare </a:t>
            </a:r>
            <a:r>
              <a:rPr lang="en-GB" i="1" dirty="0" err="1">
                <a:solidFill>
                  <a:srgbClr val="FF2600"/>
                </a:solidFill>
              </a:rPr>
              <a:t>qualcosa</a:t>
            </a:r>
            <a:r>
              <a:rPr lang="en-GB" i="1" dirty="0">
                <a:solidFill>
                  <a:srgbClr val="FF2600"/>
                </a:solidFill>
              </a:rPr>
              <a:t> per </a:t>
            </a:r>
            <a:r>
              <a:rPr lang="en-GB" i="1" dirty="0" err="1">
                <a:solidFill>
                  <a:srgbClr val="FF2600"/>
                </a:solidFill>
              </a:rPr>
              <a:t>prendersi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cura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dell’altro</a:t>
            </a:r>
            <a:r>
              <a:rPr lang="en-GB" i="1" dirty="0">
                <a:solidFill>
                  <a:srgbClr val="FF2600"/>
                </a:solidFill>
              </a:rPr>
              <a:t>. Secondo me non </a:t>
            </a:r>
            <a:r>
              <a:rPr lang="en-GB" i="1" dirty="0" err="1">
                <a:solidFill>
                  <a:srgbClr val="FF2600"/>
                </a:solidFill>
              </a:rPr>
              <a:t>sono</a:t>
            </a:r>
            <a:r>
              <a:rPr lang="en-GB" i="1" dirty="0">
                <a:solidFill>
                  <a:srgbClr val="FF2600"/>
                </a:solidFill>
              </a:rPr>
              <a:t> tanti </a:t>
            </a:r>
            <a:r>
              <a:rPr lang="en-GB" i="1" dirty="0" err="1">
                <a:solidFill>
                  <a:srgbClr val="FF2600"/>
                </a:solidFill>
              </a:rPr>
              <a:t>gli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adolescenti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che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messi</a:t>
            </a:r>
            <a:r>
              <a:rPr lang="en-GB" i="1" dirty="0">
                <a:solidFill>
                  <a:srgbClr val="FF2600"/>
                </a:solidFill>
              </a:rPr>
              <a:t> di </a:t>
            </a:r>
            <a:r>
              <a:rPr lang="en-GB" i="1" dirty="0" err="1">
                <a:solidFill>
                  <a:srgbClr val="FF2600"/>
                </a:solidFill>
              </a:rPr>
              <a:t>fronte</a:t>
            </a:r>
            <a:r>
              <a:rPr lang="en-GB" i="1" dirty="0">
                <a:solidFill>
                  <a:srgbClr val="FF2600"/>
                </a:solidFill>
              </a:rPr>
              <a:t> a </a:t>
            </a:r>
            <a:r>
              <a:rPr lang="en-GB" i="1" dirty="0" err="1">
                <a:solidFill>
                  <a:srgbClr val="FF2600"/>
                </a:solidFill>
              </a:rPr>
              <a:t>una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situazione</a:t>
            </a:r>
            <a:r>
              <a:rPr lang="en-GB" i="1" dirty="0">
                <a:solidFill>
                  <a:srgbClr val="FF2600"/>
                </a:solidFill>
              </a:rPr>
              <a:t> di </a:t>
            </a:r>
            <a:r>
              <a:rPr lang="en-GB" i="1" dirty="0" err="1">
                <a:solidFill>
                  <a:srgbClr val="FF2600"/>
                </a:solidFill>
              </a:rPr>
              <a:t>richiesta</a:t>
            </a:r>
            <a:r>
              <a:rPr lang="en-GB" i="1" dirty="0">
                <a:solidFill>
                  <a:srgbClr val="FF2600"/>
                </a:solidFill>
              </a:rPr>
              <a:t> poi </a:t>
            </a:r>
            <a:r>
              <a:rPr lang="en-GB" i="1" dirty="0" err="1">
                <a:solidFill>
                  <a:srgbClr val="FF2600"/>
                </a:solidFill>
              </a:rPr>
              <a:t>si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negano</a:t>
            </a:r>
            <a:r>
              <a:rPr lang="en-GB" i="1" dirty="0">
                <a:solidFill>
                  <a:srgbClr val="FF2600"/>
                </a:solidFill>
              </a:rPr>
              <a:t>”</a:t>
            </a:r>
          </a:p>
          <a:p>
            <a:endParaRPr lang="en-GB" dirty="0"/>
          </a:p>
          <a:p>
            <a:endParaRPr lang="en-GB" dirty="0"/>
          </a:p>
          <a:p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21402908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993FB-F6E2-5963-E497-CFACC79E0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T" dirty="0"/>
              <a:t>Cambiare l’approccio al fenomeno come una possibile soluzione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3A749-6C9F-528E-9140-885C7482D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5965" y="138545"/>
            <a:ext cx="6634356" cy="6553200"/>
          </a:xfrm>
        </p:spPr>
        <p:txBody>
          <a:bodyPr>
            <a:normAutofit fontScale="92500" lnSpcReduction="20000"/>
          </a:bodyPr>
          <a:lstStyle/>
          <a:p>
            <a:endParaRPr lang="en-GB" dirty="0"/>
          </a:p>
          <a:p>
            <a:r>
              <a:rPr lang="en-GB" dirty="0"/>
              <a:t>“</a:t>
            </a:r>
            <a:r>
              <a:rPr lang="en-GB" dirty="0" err="1"/>
              <a:t>Vedere</a:t>
            </a:r>
            <a:r>
              <a:rPr lang="en-GB" dirty="0"/>
              <a:t>”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ragazzi</a:t>
            </a:r>
            <a:r>
              <a:rPr lang="en-GB" dirty="0"/>
              <a:t> come </a:t>
            </a:r>
            <a:r>
              <a:rPr lang="en-GB" dirty="0" err="1"/>
              <a:t>risorsa</a:t>
            </a:r>
            <a:r>
              <a:rPr lang="en-GB" dirty="0"/>
              <a:t> e per </a:t>
            </a:r>
            <a:r>
              <a:rPr lang="en-GB" dirty="0" err="1"/>
              <a:t>quello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sono</a:t>
            </a:r>
            <a:r>
              <a:rPr lang="en-GB" dirty="0"/>
              <a:t> e </a:t>
            </a:r>
            <a:r>
              <a:rPr lang="en-GB" dirty="0" err="1"/>
              <a:t>metterli</a:t>
            </a:r>
            <a:r>
              <a:rPr lang="en-GB" dirty="0"/>
              <a:t> al </a:t>
            </a:r>
            <a:r>
              <a:rPr lang="en-GB" dirty="0" err="1"/>
              <a:t>centro</a:t>
            </a:r>
            <a:endParaRPr lang="en-GB" dirty="0"/>
          </a:p>
          <a:p>
            <a:r>
              <a:rPr lang="en-GB" dirty="0" err="1"/>
              <a:t>Riconoscere</a:t>
            </a:r>
            <a:r>
              <a:rPr lang="en-GB" dirty="0"/>
              <a:t> le </a:t>
            </a:r>
            <a:r>
              <a:rPr lang="en-GB" dirty="0" err="1"/>
              <a:t>loro</a:t>
            </a:r>
            <a:r>
              <a:rPr lang="en-GB" dirty="0"/>
              <a:t> </a:t>
            </a:r>
            <a:r>
              <a:rPr lang="en-GB" dirty="0" err="1"/>
              <a:t>identità</a:t>
            </a:r>
            <a:r>
              <a:rPr lang="en-GB" dirty="0"/>
              <a:t> </a:t>
            </a:r>
            <a:r>
              <a:rPr lang="en-GB" dirty="0" err="1"/>
              <a:t>intersezionali</a:t>
            </a:r>
            <a:endParaRPr lang="en-GB" dirty="0"/>
          </a:p>
          <a:p>
            <a:r>
              <a:rPr lang="en-GB" dirty="0" err="1"/>
              <a:t>Cercare</a:t>
            </a:r>
            <a:r>
              <a:rPr lang="en-GB" dirty="0"/>
              <a:t> di </a:t>
            </a:r>
            <a:r>
              <a:rPr lang="en-GB" dirty="0" err="1"/>
              <a:t>coinvolgere</a:t>
            </a:r>
            <a:r>
              <a:rPr lang="en-GB" dirty="0"/>
              <a:t> sempre </a:t>
            </a:r>
            <a:r>
              <a:rPr lang="en-GB" dirty="0" err="1"/>
              <a:t>più</a:t>
            </a:r>
            <a:r>
              <a:rPr lang="en-GB" dirty="0"/>
              <a:t> </a:t>
            </a:r>
            <a:r>
              <a:rPr lang="en-GB" dirty="0" err="1"/>
              <a:t>persone</a:t>
            </a:r>
            <a:r>
              <a:rPr lang="en-GB" dirty="0"/>
              <a:t> diverse (</a:t>
            </a:r>
            <a:r>
              <a:rPr lang="en-GB" dirty="0" err="1"/>
              <a:t>perchè</a:t>
            </a:r>
            <a:r>
              <a:rPr lang="en-GB" dirty="0"/>
              <a:t> </a:t>
            </a:r>
            <a:r>
              <a:rPr lang="en-GB" dirty="0" err="1"/>
              <a:t>spesso</a:t>
            </a:r>
            <a:r>
              <a:rPr lang="en-GB" dirty="0"/>
              <a:t> </a:t>
            </a:r>
            <a:r>
              <a:rPr lang="en-GB" dirty="0" err="1"/>
              <a:t>sono</a:t>
            </a:r>
            <a:r>
              <a:rPr lang="en-GB" dirty="0"/>
              <a:t> le </a:t>
            </a:r>
            <a:r>
              <a:rPr lang="en-GB" dirty="0" err="1"/>
              <a:t>stesse</a:t>
            </a:r>
            <a:r>
              <a:rPr lang="en-GB" dirty="0"/>
              <a:t> </a:t>
            </a:r>
            <a:r>
              <a:rPr lang="en-GB" dirty="0" err="1"/>
              <a:t>persone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partecipano</a:t>
            </a:r>
            <a:r>
              <a:rPr lang="en-GB" dirty="0"/>
              <a:t> </a:t>
            </a:r>
            <a:r>
              <a:rPr lang="en-GB" dirty="0" err="1"/>
              <a:t>agli</a:t>
            </a:r>
            <a:r>
              <a:rPr lang="en-GB" dirty="0"/>
              <a:t> </a:t>
            </a:r>
            <a:r>
              <a:rPr lang="en-GB" dirty="0" err="1"/>
              <a:t>eventi</a:t>
            </a:r>
            <a:r>
              <a:rPr lang="en-GB" dirty="0"/>
              <a:t> e </a:t>
            </a:r>
            <a:r>
              <a:rPr lang="en-GB" dirty="0" err="1"/>
              <a:t>alla</a:t>
            </a:r>
            <a:r>
              <a:rPr lang="en-GB" dirty="0"/>
              <a:t> vita </a:t>
            </a:r>
            <a:r>
              <a:rPr lang="en-GB" dirty="0" err="1"/>
              <a:t>comunitaria</a:t>
            </a:r>
            <a:r>
              <a:rPr lang="en-GB" dirty="0"/>
              <a:t> del </a:t>
            </a:r>
            <a:r>
              <a:rPr lang="en-GB" dirty="0" err="1"/>
              <a:t>quartiere</a:t>
            </a:r>
            <a:r>
              <a:rPr lang="en-GB" dirty="0"/>
              <a:t> e </a:t>
            </a:r>
            <a:r>
              <a:rPr lang="en-GB" dirty="0" err="1"/>
              <a:t>della</a:t>
            </a:r>
            <a:r>
              <a:rPr lang="en-GB" dirty="0"/>
              <a:t> </a:t>
            </a:r>
            <a:r>
              <a:rPr lang="en-GB" dirty="0" err="1"/>
              <a:t>città</a:t>
            </a:r>
            <a:r>
              <a:rPr lang="en-GB" dirty="0"/>
              <a:t>)</a:t>
            </a:r>
          </a:p>
          <a:p>
            <a:r>
              <a:rPr lang="en-GB" dirty="0" err="1"/>
              <a:t>Cercare</a:t>
            </a:r>
            <a:r>
              <a:rPr lang="en-GB" dirty="0"/>
              <a:t> di </a:t>
            </a:r>
            <a:r>
              <a:rPr lang="en-GB" dirty="0" err="1"/>
              <a:t>ingaggiare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giovani</a:t>
            </a:r>
            <a:r>
              <a:rPr lang="en-GB" dirty="0"/>
              <a:t> </a:t>
            </a:r>
            <a:r>
              <a:rPr lang="en-GB" dirty="0" err="1"/>
              <a:t>dalla</a:t>
            </a:r>
            <a:r>
              <a:rPr lang="en-GB" dirty="0"/>
              <a:t> prima </a:t>
            </a:r>
            <a:r>
              <a:rPr lang="en-GB" dirty="0" err="1"/>
              <a:t>infanzia</a:t>
            </a:r>
            <a:r>
              <a:rPr lang="en-GB" dirty="0"/>
              <a:t> </a:t>
            </a:r>
            <a:r>
              <a:rPr lang="en-GB" dirty="0" err="1"/>
              <a:t>tramite</a:t>
            </a:r>
            <a:r>
              <a:rPr lang="en-GB" dirty="0"/>
              <a:t> le </a:t>
            </a:r>
            <a:r>
              <a:rPr lang="en-GB" dirty="0" err="1"/>
              <a:t>famiglie</a:t>
            </a:r>
            <a:r>
              <a:rPr lang="en-GB" dirty="0"/>
              <a:t>: </a:t>
            </a:r>
            <a:r>
              <a:rPr lang="en-GB" i="1" dirty="0">
                <a:solidFill>
                  <a:srgbClr val="FF2600"/>
                </a:solidFill>
              </a:rPr>
              <a:t>“ Non </a:t>
            </a:r>
            <a:r>
              <a:rPr lang="en-GB" i="1" dirty="0" err="1">
                <a:solidFill>
                  <a:srgbClr val="FF2600"/>
                </a:solidFill>
              </a:rPr>
              <a:t>si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può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parlare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agli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adolescenti</a:t>
            </a:r>
            <a:r>
              <a:rPr lang="en-GB" i="1" dirty="0">
                <a:solidFill>
                  <a:srgbClr val="FF2600"/>
                </a:solidFill>
              </a:rPr>
              <a:t> se prima non </a:t>
            </a:r>
            <a:r>
              <a:rPr lang="en-GB" i="1" dirty="0" err="1">
                <a:solidFill>
                  <a:srgbClr val="FF2600"/>
                </a:solidFill>
              </a:rPr>
              <a:t>si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parla</a:t>
            </a:r>
            <a:r>
              <a:rPr lang="en-GB" i="1" dirty="0">
                <a:solidFill>
                  <a:srgbClr val="FF2600"/>
                </a:solidFill>
              </a:rPr>
              <a:t> alle </a:t>
            </a:r>
            <a:r>
              <a:rPr lang="en-GB" i="1" dirty="0" err="1">
                <a:solidFill>
                  <a:srgbClr val="FF2600"/>
                </a:solidFill>
              </a:rPr>
              <a:t>famiglie</a:t>
            </a:r>
            <a:r>
              <a:rPr lang="en-GB" i="1" dirty="0">
                <a:solidFill>
                  <a:srgbClr val="FF2600"/>
                </a:solidFill>
              </a:rPr>
              <a:t>. </a:t>
            </a:r>
            <a:r>
              <a:rPr lang="en-GB" i="1" dirty="0" err="1">
                <a:solidFill>
                  <a:srgbClr val="FF2600"/>
                </a:solidFill>
              </a:rPr>
              <a:t>Bisogna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porsi</a:t>
            </a:r>
            <a:r>
              <a:rPr lang="en-GB" i="1" dirty="0">
                <a:solidFill>
                  <a:srgbClr val="FF2600"/>
                </a:solidFill>
              </a:rPr>
              <a:t> il </a:t>
            </a:r>
            <a:r>
              <a:rPr lang="en-GB" i="1" dirty="0" err="1">
                <a:solidFill>
                  <a:srgbClr val="FF2600"/>
                </a:solidFill>
              </a:rPr>
              <a:t>problema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degli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adolescenti</a:t>
            </a:r>
            <a:r>
              <a:rPr lang="en-GB" i="1" dirty="0">
                <a:solidFill>
                  <a:srgbClr val="FF2600"/>
                </a:solidFill>
              </a:rPr>
              <a:t> prima </a:t>
            </a:r>
            <a:r>
              <a:rPr lang="en-GB" i="1" dirty="0" err="1">
                <a:solidFill>
                  <a:srgbClr val="FF2600"/>
                </a:solidFill>
              </a:rPr>
              <a:t>che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diventino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adolescenti</a:t>
            </a:r>
            <a:r>
              <a:rPr lang="en-GB" i="1" dirty="0">
                <a:solidFill>
                  <a:srgbClr val="FF2600"/>
                </a:solidFill>
              </a:rPr>
              <a:t>. </a:t>
            </a:r>
            <a:r>
              <a:rPr lang="en-GB" i="1" dirty="0" err="1">
                <a:solidFill>
                  <a:srgbClr val="FF2600"/>
                </a:solidFill>
              </a:rPr>
              <a:t>Deve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essere</a:t>
            </a:r>
            <a:r>
              <a:rPr lang="en-GB" i="1" dirty="0">
                <a:solidFill>
                  <a:srgbClr val="FF2600"/>
                </a:solidFill>
              </a:rPr>
              <a:t> la </a:t>
            </a:r>
            <a:r>
              <a:rPr lang="en-GB" i="1" dirty="0" err="1">
                <a:solidFill>
                  <a:srgbClr val="FF2600"/>
                </a:solidFill>
              </a:rPr>
              <a:t>famiglia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che</a:t>
            </a:r>
            <a:r>
              <a:rPr lang="en-GB" i="1" dirty="0">
                <a:solidFill>
                  <a:srgbClr val="FF2600"/>
                </a:solidFill>
              </a:rPr>
              <a:t> da </a:t>
            </a:r>
            <a:r>
              <a:rPr lang="en-GB" i="1" dirty="0" err="1">
                <a:solidFill>
                  <a:srgbClr val="FF2600"/>
                </a:solidFill>
              </a:rPr>
              <a:t>piccolino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ti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inserisce</a:t>
            </a:r>
            <a:r>
              <a:rPr lang="en-GB" i="1" dirty="0">
                <a:solidFill>
                  <a:srgbClr val="FF2600"/>
                </a:solidFill>
              </a:rPr>
              <a:t> in un </a:t>
            </a:r>
            <a:r>
              <a:rPr lang="en-GB" i="1" dirty="0" err="1">
                <a:solidFill>
                  <a:srgbClr val="FF2600"/>
                </a:solidFill>
              </a:rPr>
              <a:t>contesto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culturale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che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ti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invoglia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su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quella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strada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lì</a:t>
            </a:r>
            <a:r>
              <a:rPr lang="en-GB" i="1" dirty="0">
                <a:solidFill>
                  <a:srgbClr val="FF2600"/>
                </a:solidFill>
              </a:rPr>
              <a:t>. Non ha senso </a:t>
            </a:r>
            <a:r>
              <a:rPr lang="en-GB" i="1" dirty="0" err="1">
                <a:solidFill>
                  <a:srgbClr val="FF2600"/>
                </a:solidFill>
              </a:rPr>
              <a:t>pensare</a:t>
            </a:r>
            <a:r>
              <a:rPr lang="en-GB" i="1" dirty="0">
                <a:solidFill>
                  <a:srgbClr val="FF2600"/>
                </a:solidFill>
              </a:rPr>
              <a:t> a un </a:t>
            </a:r>
            <a:r>
              <a:rPr lang="en-GB" i="1" dirty="0" err="1">
                <a:solidFill>
                  <a:srgbClr val="FF2600"/>
                </a:solidFill>
              </a:rPr>
              <a:t>percorso</a:t>
            </a:r>
            <a:r>
              <a:rPr lang="en-GB" i="1" dirty="0">
                <a:solidFill>
                  <a:srgbClr val="FF2600"/>
                </a:solidFill>
              </a:rPr>
              <a:t> per </a:t>
            </a:r>
            <a:r>
              <a:rPr lang="en-GB" i="1" dirty="0" err="1">
                <a:solidFill>
                  <a:srgbClr val="FF2600"/>
                </a:solidFill>
              </a:rPr>
              <a:t>gli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adolescenti</a:t>
            </a:r>
            <a:r>
              <a:rPr lang="en-GB" i="1" dirty="0">
                <a:solidFill>
                  <a:srgbClr val="FF2600"/>
                </a:solidFill>
              </a:rPr>
              <a:t> senza </a:t>
            </a:r>
            <a:r>
              <a:rPr lang="en-GB" i="1" dirty="0" err="1">
                <a:solidFill>
                  <a:srgbClr val="FF2600"/>
                </a:solidFill>
              </a:rPr>
              <a:t>pensare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alla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famiglia</a:t>
            </a:r>
            <a:r>
              <a:rPr lang="en-GB" i="1" dirty="0">
                <a:solidFill>
                  <a:srgbClr val="FF2600"/>
                </a:solidFill>
              </a:rPr>
              <a:t>. E’ </a:t>
            </a:r>
            <a:r>
              <a:rPr lang="en-GB" i="1" dirty="0" err="1">
                <a:solidFill>
                  <a:srgbClr val="FF2600"/>
                </a:solidFill>
              </a:rPr>
              <a:t>necessario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che</a:t>
            </a:r>
            <a:r>
              <a:rPr lang="en-GB" i="1" dirty="0">
                <a:solidFill>
                  <a:srgbClr val="FF2600"/>
                </a:solidFill>
              </a:rPr>
              <a:t> vi </a:t>
            </a:r>
            <a:r>
              <a:rPr lang="en-GB" i="1" dirty="0" err="1">
                <a:solidFill>
                  <a:srgbClr val="FF2600"/>
                </a:solidFill>
              </a:rPr>
              <a:t>siano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famiglie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curiose</a:t>
            </a:r>
            <a:r>
              <a:rPr lang="en-GB" i="1" dirty="0">
                <a:solidFill>
                  <a:srgbClr val="FF2600"/>
                </a:solidFill>
              </a:rPr>
              <a:t> rispetto a </a:t>
            </a:r>
            <a:r>
              <a:rPr lang="en-GB" i="1" dirty="0" err="1">
                <a:solidFill>
                  <a:srgbClr val="FF2600"/>
                </a:solidFill>
              </a:rPr>
              <a:t>quello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che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succede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nella</a:t>
            </a:r>
            <a:r>
              <a:rPr lang="en-GB" i="1" dirty="0">
                <a:solidFill>
                  <a:srgbClr val="FF2600"/>
                </a:solidFill>
              </a:rPr>
              <a:t> propria </a:t>
            </a:r>
            <a:r>
              <a:rPr lang="en-GB" i="1" dirty="0" err="1">
                <a:solidFill>
                  <a:srgbClr val="FF2600"/>
                </a:solidFill>
              </a:rPr>
              <a:t>comunità</a:t>
            </a:r>
            <a:r>
              <a:rPr lang="en-GB" i="1" dirty="0">
                <a:solidFill>
                  <a:srgbClr val="FF2600"/>
                </a:solidFill>
              </a:rPr>
              <a:t>. Se la </a:t>
            </a:r>
            <a:r>
              <a:rPr lang="en-GB" i="1" dirty="0" err="1">
                <a:solidFill>
                  <a:srgbClr val="FF2600"/>
                </a:solidFill>
              </a:rPr>
              <a:t>famiglia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è</a:t>
            </a:r>
            <a:r>
              <a:rPr lang="en-GB" i="1" dirty="0">
                <a:solidFill>
                  <a:srgbClr val="FF2600"/>
                </a:solidFill>
              </a:rPr>
              <a:t> curiosa </a:t>
            </a:r>
            <a:r>
              <a:rPr lang="en-GB" i="1" dirty="0" err="1">
                <a:solidFill>
                  <a:srgbClr val="FF2600"/>
                </a:solidFill>
              </a:rPr>
              <a:t>è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più</a:t>
            </a:r>
            <a:r>
              <a:rPr lang="en-GB" i="1" dirty="0">
                <a:solidFill>
                  <a:srgbClr val="FF2600"/>
                </a:solidFill>
              </a:rPr>
              <a:t> facile </a:t>
            </a:r>
            <a:r>
              <a:rPr lang="en-GB" i="1" dirty="0" err="1">
                <a:solidFill>
                  <a:srgbClr val="FF2600"/>
                </a:solidFill>
              </a:rPr>
              <a:t>che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l'adolescente</a:t>
            </a:r>
            <a:r>
              <a:rPr lang="en-GB" i="1" dirty="0">
                <a:solidFill>
                  <a:srgbClr val="FF2600"/>
                </a:solidFill>
              </a:rPr>
              <a:t> lo </a:t>
            </a:r>
            <a:r>
              <a:rPr lang="en-GB" i="1" dirty="0" err="1">
                <a:solidFill>
                  <a:srgbClr val="FF2600"/>
                </a:solidFill>
              </a:rPr>
              <a:t>diventi</a:t>
            </a:r>
            <a:r>
              <a:rPr lang="en-GB" i="1" dirty="0">
                <a:solidFill>
                  <a:srgbClr val="FF2600"/>
                </a:solidFill>
              </a:rPr>
              <a:t>”</a:t>
            </a:r>
          </a:p>
          <a:p>
            <a:r>
              <a:rPr lang="en-GB" dirty="0" err="1"/>
              <a:t>Creare</a:t>
            </a:r>
            <a:r>
              <a:rPr lang="en-GB" dirty="0"/>
              <a:t> un </a:t>
            </a:r>
            <a:r>
              <a:rPr lang="en-GB" dirty="0" err="1"/>
              <a:t>processo</a:t>
            </a:r>
            <a:r>
              <a:rPr lang="en-GB" dirty="0"/>
              <a:t> di </a:t>
            </a:r>
            <a:r>
              <a:rPr lang="en-GB" dirty="0" err="1"/>
              <a:t>comunità</a:t>
            </a:r>
            <a:r>
              <a:rPr lang="en-GB" dirty="0"/>
              <a:t>: fare un </a:t>
            </a:r>
            <a:r>
              <a:rPr lang="en-GB" dirty="0" err="1"/>
              <a:t>lavoro</a:t>
            </a:r>
            <a:r>
              <a:rPr lang="en-GB" dirty="0"/>
              <a:t> di </a:t>
            </a:r>
            <a:r>
              <a:rPr lang="en-GB" dirty="0" err="1"/>
              <a:t>comunità</a:t>
            </a:r>
            <a:r>
              <a:rPr lang="en-GB" dirty="0"/>
              <a:t> per </a:t>
            </a:r>
            <a:r>
              <a:rPr lang="en-GB" dirty="0" err="1"/>
              <a:t>recuperare</a:t>
            </a:r>
            <a:r>
              <a:rPr lang="en-GB" dirty="0"/>
              <a:t> il senso di </a:t>
            </a:r>
            <a:r>
              <a:rPr lang="en-GB" dirty="0" err="1"/>
              <a:t>vicinato</a:t>
            </a:r>
            <a:r>
              <a:rPr lang="en-GB" dirty="0"/>
              <a:t> e la </a:t>
            </a:r>
            <a:r>
              <a:rPr lang="en-GB" dirty="0" err="1"/>
              <a:t>voglia</a:t>
            </a:r>
            <a:r>
              <a:rPr lang="en-GB" dirty="0"/>
              <a:t> di stare </a:t>
            </a:r>
            <a:r>
              <a:rPr lang="en-GB" dirty="0" err="1"/>
              <a:t>insieme</a:t>
            </a:r>
            <a:endParaRPr lang="en-GB" dirty="0"/>
          </a:p>
          <a:p>
            <a:r>
              <a:rPr lang="en-GB" dirty="0" err="1"/>
              <a:t>Gratuità</a:t>
            </a:r>
            <a:r>
              <a:rPr lang="en-GB" dirty="0"/>
              <a:t> del Welfare </a:t>
            </a:r>
            <a:r>
              <a:rPr lang="en-GB" dirty="0" err="1"/>
              <a:t>culturale</a:t>
            </a:r>
            <a:r>
              <a:rPr lang="en-GB" dirty="0"/>
              <a:t>: </a:t>
            </a:r>
            <a:r>
              <a:rPr lang="en-GB" i="1" dirty="0">
                <a:solidFill>
                  <a:srgbClr val="FF2600"/>
                </a:solidFill>
              </a:rPr>
              <a:t>“</a:t>
            </a:r>
            <a:r>
              <a:rPr lang="en-GB" i="1" dirty="0" err="1">
                <a:solidFill>
                  <a:srgbClr val="FF2600"/>
                </a:solidFill>
              </a:rPr>
              <a:t>Anche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contributi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simbolici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fanno</a:t>
            </a:r>
            <a:r>
              <a:rPr lang="en-GB" i="1" dirty="0">
                <a:solidFill>
                  <a:srgbClr val="FF2600"/>
                </a:solidFill>
              </a:rPr>
              <a:t> </a:t>
            </a:r>
            <a:r>
              <a:rPr lang="en-GB" i="1" dirty="0" err="1">
                <a:solidFill>
                  <a:srgbClr val="FF2600"/>
                </a:solidFill>
              </a:rPr>
              <a:t>paura</a:t>
            </a:r>
            <a:r>
              <a:rPr lang="en-GB" i="1" dirty="0">
                <a:solidFill>
                  <a:srgbClr val="FF2600"/>
                </a:solidFill>
              </a:rPr>
              <a:t>”</a:t>
            </a:r>
          </a:p>
          <a:p>
            <a:endParaRPr lang="en-GB" dirty="0"/>
          </a:p>
          <a:p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3193455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E909C2-C57B-C7B3-3E65-2267CF2B9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057" y="1123527"/>
            <a:ext cx="3254268" cy="46048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white paper with text and stars&#10;&#10;Description automatically generated">
            <a:extLst>
              <a:ext uri="{FF2B5EF4-FFF2-40B4-BE49-F238E27FC236}">
                <a16:creationId xmlns:a16="http://schemas.microsoft.com/office/drawing/2014/main" id="{E94406ED-E68B-8AEC-1CC4-CE84AF79A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0401" y="1123527"/>
            <a:ext cx="3257895" cy="46048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oster with text and pictures&#10;&#10;Description automatically generated">
            <a:extLst>
              <a:ext uri="{FF2B5EF4-FFF2-40B4-BE49-F238E27FC236}">
                <a16:creationId xmlns:a16="http://schemas.microsoft.com/office/drawing/2014/main" id="{2AB91777-192C-1CF0-66AD-03D3BC15CE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1948" y="1123528"/>
            <a:ext cx="3257896" cy="4604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308C35-E9DD-3A4A-5BBC-DBFF54744D18}"/>
              </a:ext>
            </a:extLst>
          </p:cNvPr>
          <p:cNvSpPr txBox="1"/>
          <p:nvPr/>
        </p:nvSpPr>
        <p:spPr>
          <a:xfrm>
            <a:off x="457200" y="6215063"/>
            <a:ext cx="10329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>
                <a:solidFill>
                  <a:srgbClr val="FF2600"/>
                </a:solidFill>
              </a:rPr>
              <a:t>Incontri di formazione: 29 m</a:t>
            </a:r>
            <a:r>
              <a:rPr lang="en-GB" dirty="0">
                <a:solidFill>
                  <a:srgbClr val="FF2600"/>
                </a:solidFill>
              </a:rPr>
              <a:t>a</a:t>
            </a:r>
            <a:r>
              <a:rPr lang="en-IT" dirty="0">
                <a:solidFill>
                  <a:srgbClr val="FF2600"/>
                </a:solidFill>
              </a:rPr>
              <a:t>rzo 2023 – 27 aprile 2023-   06 giugno 2023  </a:t>
            </a:r>
          </a:p>
        </p:txBody>
      </p:sp>
    </p:spTree>
    <p:extLst>
      <p:ext uri="{BB962C8B-B14F-4D97-AF65-F5344CB8AC3E}">
        <p14:creationId xmlns:p14="http://schemas.microsoft.com/office/powerpoint/2010/main" val="19253777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extBox 1">
            <a:extLst>
              <a:ext uri="{FF2B5EF4-FFF2-40B4-BE49-F238E27FC236}">
                <a16:creationId xmlns:a16="http://schemas.microsoft.com/office/drawing/2014/main" id="{B7C77A92-30B2-19D6-03F4-F36BEF7F9AD0}"/>
              </a:ext>
            </a:extLst>
          </p:cNvPr>
          <p:cNvGraphicFramePr/>
          <p:nvPr/>
        </p:nvGraphicFramePr>
        <p:xfrm>
          <a:off x="374073" y="277091"/>
          <a:ext cx="11319163" cy="4801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44563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88FF6-C8B7-B280-742F-28B1ED2D8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Welfare Culturale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682B8-127F-4237-7DCA-4238BCC62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T" dirty="0"/>
              <a:t>Parlare del Welfare Culturale significa ragionare sul valore sociale della cultura e , al contempo focalizzarsi sull’impatto che la cultura e le arti hanno non solo in quanto valore intrinseco </a:t>
            </a:r>
            <a:r>
              <a:rPr lang="en-GB" dirty="0"/>
              <a:t>,  </a:t>
            </a:r>
            <a:r>
              <a:rPr lang="en-GB" dirty="0" err="1"/>
              <a:t>cioè</a:t>
            </a:r>
            <a:r>
              <a:rPr lang="en-GB" dirty="0"/>
              <a:t> </a:t>
            </a:r>
            <a:r>
              <a:rPr lang="en-GB" dirty="0" err="1"/>
              <a:t>strettamente</a:t>
            </a:r>
            <a:r>
              <a:rPr lang="en-GB" dirty="0"/>
              <a:t> legato al </a:t>
            </a:r>
            <a:r>
              <a:rPr lang="en-GB" dirty="0" err="1"/>
              <a:t>contenuto</a:t>
            </a:r>
            <a:r>
              <a:rPr lang="en-GB" dirty="0"/>
              <a:t> </a:t>
            </a:r>
            <a:r>
              <a:rPr lang="en-GB" dirty="0" err="1"/>
              <a:t>artistico</a:t>
            </a:r>
            <a:r>
              <a:rPr lang="en-GB" dirty="0"/>
              <a:t>, </a:t>
            </a:r>
            <a:r>
              <a:rPr lang="en-GB" dirty="0" err="1"/>
              <a:t>valore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 </a:t>
            </a:r>
            <a:r>
              <a:rPr lang="en-GB" dirty="0" err="1"/>
              <a:t>può</a:t>
            </a:r>
            <a:r>
              <a:rPr lang="en-GB" dirty="0"/>
              <a:t> </a:t>
            </a:r>
            <a:r>
              <a:rPr lang="en-GB" dirty="0" err="1"/>
              <a:t>essere</a:t>
            </a:r>
            <a:r>
              <a:rPr lang="en-GB" dirty="0"/>
              <a:t> </a:t>
            </a:r>
            <a:r>
              <a:rPr lang="en-GB" dirty="0" err="1"/>
              <a:t>considerato</a:t>
            </a:r>
            <a:r>
              <a:rPr lang="en-GB" dirty="0"/>
              <a:t> la </a:t>
            </a:r>
            <a:r>
              <a:rPr lang="en-GB" dirty="0" err="1"/>
              <a:t>parte</a:t>
            </a:r>
            <a:r>
              <a:rPr lang="en-GB" dirty="0"/>
              <a:t> </a:t>
            </a:r>
            <a:r>
              <a:rPr lang="en-GB" dirty="0" err="1"/>
              <a:t>essenziale</a:t>
            </a:r>
            <a:r>
              <a:rPr lang="en-GB" dirty="0"/>
              <a:t> </a:t>
            </a:r>
            <a:r>
              <a:rPr lang="en-GB" dirty="0" err="1"/>
              <a:t>dell’esperienza</a:t>
            </a:r>
            <a:r>
              <a:rPr lang="en-GB" dirty="0"/>
              <a:t> </a:t>
            </a:r>
            <a:r>
              <a:rPr lang="en-GB" dirty="0" err="1"/>
              <a:t>culturale</a:t>
            </a:r>
            <a:r>
              <a:rPr lang="en-GB" dirty="0"/>
              <a:t>, ma </a:t>
            </a:r>
            <a:r>
              <a:rPr lang="en-GB" dirty="0" err="1"/>
              <a:t>soprattutto</a:t>
            </a:r>
            <a:r>
              <a:rPr lang="en-GB" dirty="0"/>
              <a:t> in </a:t>
            </a:r>
            <a:r>
              <a:rPr lang="en-GB" dirty="0" err="1"/>
              <a:t>quanto</a:t>
            </a:r>
            <a:r>
              <a:rPr lang="en-GB" dirty="0"/>
              <a:t> </a:t>
            </a:r>
            <a:r>
              <a:rPr lang="en-GB" dirty="0" err="1"/>
              <a:t>valore</a:t>
            </a:r>
            <a:r>
              <a:rPr lang="en-GB" dirty="0"/>
              <a:t> </a:t>
            </a:r>
            <a:r>
              <a:rPr lang="en-GB" dirty="0" err="1"/>
              <a:t>istituzionale</a:t>
            </a:r>
            <a:r>
              <a:rPr lang="en-GB" dirty="0"/>
              <a:t>,  il quale </a:t>
            </a:r>
            <a:r>
              <a:rPr lang="en-GB" dirty="0" err="1"/>
              <a:t>rappresenta</a:t>
            </a:r>
            <a:r>
              <a:rPr lang="en-GB" dirty="0"/>
              <a:t> il modo in cui le </a:t>
            </a:r>
            <a:r>
              <a:rPr lang="en-GB" dirty="0" err="1"/>
              <a:t>organizzazioni</a:t>
            </a:r>
            <a:r>
              <a:rPr lang="en-GB" dirty="0"/>
              <a:t> </a:t>
            </a:r>
            <a:r>
              <a:rPr lang="en-GB" dirty="0" err="1"/>
              <a:t>culturali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comportano</a:t>
            </a:r>
            <a:r>
              <a:rPr lang="en-GB" dirty="0"/>
              <a:t>, </a:t>
            </a:r>
            <a:r>
              <a:rPr lang="en-GB" dirty="0" err="1"/>
              <a:t>quando</a:t>
            </a:r>
            <a:r>
              <a:rPr lang="en-GB" dirty="0"/>
              <a:t> </a:t>
            </a:r>
            <a:r>
              <a:rPr lang="en-GB" dirty="0" err="1"/>
              <a:t>attivano</a:t>
            </a:r>
            <a:r>
              <a:rPr lang="en-GB" dirty="0"/>
              <a:t> </a:t>
            </a:r>
            <a:r>
              <a:rPr lang="en-GB" dirty="0" err="1"/>
              <a:t>rapporti</a:t>
            </a:r>
            <a:r>
              <a:rPr lang="en-GB" dirty="0"/>
              <a:t> e </a:t>
            </a:r>
            <a:r>
              <a:rPr lang="en-GB" dirty="0" err="1"/>
              <a:t>relazioni</a:t>
            </a:r>
            <a:r>
              <a:rPr lang="en-GB" dirty="0"/>
              <a:t> con </a:t>
            </a:r>
            <a:r>
              <a:rPr lang="en-GB" dirty="0" err="1"/>
              <a:t>diversi</a:t>
            </a:r>
            <a:r>
              <a:rPr lang="en-GB" dirty="0"/>
              <a:t> stakeholder (</a:t>
            </a:r>
            <a:r>
              <a:rPr lang="en-GB" dirty="0" err="1"/>
              <a:t>portatori</a:t>
            </a:r>
            <a:r>
              <a:rPr lang="en-GB" dirty="0"/>
              <a:t> di </a:t>
            </a:r>
            <a:r>
              <a:rPr lang="en-GB" dirty="0" err="1"/>
              <a:t>interessi</a:t>
            </a:r>
            <a:r>
              <a:rPr lang="en-GB" dirty="0"/>
              <a:t>) e </a:t>
            </a:r>
            <a:r>
              <a:rPr lang="en-GB" dirty="0" err="1"/>
              <a:t>assetholder</a:t>
            </a:r>
            <a:r>
              <a:rPr lang="en-GB" dirty="0"/>
              <a:t> (</a:t>
            </a:r>
            <a:r>
              <a:rPr lang="en-GB" dirty="0" err="1"/>
              <a:t>portatori</a:t>
            </a:r>
            <a:r>
              <a:rPr lang="en-GB" dirty="0"/>
              <a:t> di </a:t>
            </a:r>
            <a:r>
              <a:rPr lang="en-GB" dirty="0" err="1"/>
              <a:t>risorse</a:t>
            </a:r>
            <a:r>
              <a:rPr lang="en-GB" dirty="0"/>
              <a:t>) </a:t>
            </a:r>
            <a:r>
              <a:rPr lang="en-GB" dirty="0" err="1"/>
              <a:t>contribuendo</a:t>
            </a:r>
            <a:r>
              <a:rPr lang="en-GB" dirty="0"/>
              <a:t> a </a:t>
            </a:r>
            <a:r>
              <a:rPr lang="en-GB" dirty="0" err="1"/>
              <a:t>rafforzare</a:t>
            </a:r>
            <a:r>
              <a:rPr lang="en-GB" dirty="0"/>
              <a:t> la </a:t>
            </a:r>
            <a:r>
              <a:rPr lang="en-GB" dirty="0" err="1"/>
              <a:t>crescita</a:t>
            </a:r>
            <a:r>
              <a:rPr lang="en-GB" dirty="0"/>
              <a:t> e la </a:t>
            </a:r>
            <a:r>
              <a:rPr lang="en-GB" dirty="0" err="1"/>
              <a:t>resilienza</a:t>
            </a:r>
            <a:r>
              <a:rPr lang="en-GB" dirty="0"/>
              <a:t> </a:t>
            </a:r>
            <a:r>
              <a:rPr lang="en-GB" dirty="0" err="1"/>
              <a:t>della</a:t>
            </a:r>
            <a:r>
              <a:rPr lang="en-GB" dirty="0"/>
              <a:t> </a:t>
            </a:r>
            <a:r>
              <a:rPr lang="en-GB" dirty="0" err="1"/>
              <a:t>comunità</a:t>
            </a:r>
            <a:r>
              <a:rPr lang="en-GB" dirty="0"/>
              <a:t> locale (Paltrinieri, 2021).</a:t>
            </a:r>
            <a:br>
              <a:rPr lang="en-GB" dirty="0"/>
            </a:b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8388192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73BC84-94E0-9A7D-641F-E6C937B59339}"/>
              </a:ext>
            </a:extLst>
          </p:cNvPr>
          <p:cNvSpPr txBox="1"/>
          <p:nvPr/>
        </p:nvSpPr>
        <p:spPr>
          <a:xfrm>
            <a:off x="3976255" y="152400"/>
            <a:ext cx="5486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solidFill>
                  <a:srgbClr val="FF2600"/>
                </a:solidFill>
              </a:rPr>
              <a:t>Potenzialità</a:t>
            </a:r>
            <a:r>
              <a:rPr lang="en-GB" sz="2000" dirty="0">
                <a:solidFill>
                  <a:srgbClr val="FF2600"/>
                </a:solidFill>
              </a:rPr>
              <a:t> e </a:t>
            </a:r>
            <a:r>
              <a:rPr lang="en-GB" sz="2000" dirty="0" err="1">
                <a:solidFill>
                  <a:srgbClr val="FF2600"/>
                </a:solidFill>
              </a:rPr>
              <a:t>Criticità</a:t>
            </a:r>
            <a:r>
              <a:rPr lang="en-GB" sz="2000" dirty="0">
                <a:solidFill>
                  <a:srgbClr val="FF2600"/>
                </a:solidFill>
              </a:rPr>
              <a:t> del Progetto </a:t>
            </a:r>
            <a:br>
              <a:rPr lang="en-GB" sz="2000" dirty="0">
                <a:solidFill>
                  <a:srgbClr val="FF2600"/>
                </a:solidFill>
              </a:rPr>
            </a:br>
            <a:endParaRPr lang="en-IT" sz="2000" dirty="0">
              <a:solidFill>
                <a:srgbClr val="FF26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CD4FA5-ECF1-3D3D-ACE8-51B14E6F2765}"/>
              </a:ext>
            </a:extLst>
          </p:cNvPr>
          <p:cNvSpPr txBox="1"/>
          <p:nvPr/>
        </p:nvSpPr>
        <p:spPr>
          <a:xfrm>
            <a:off x="360217" y="843071"/>
            <a:ext cx="2258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FF2600"/>
                </a:solidFill>
              </a:rPr>
              <a:t>Potenzialità</a:t>
            </a:r>
            <a:endParaRPr lang="en-GB" dirty="0">
              <a:solidFill>
                <a:srgbClr val="FF2600"/>
              </a:solidFill>
            </a:endParaRPr>
          </a:p>
          <a:p>
            <a:endParaRPr lang="en-IT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15B128-302B-6F32-2B17-7BD6FB134A0A}"/>
              </a:ext>
            </a:extLst>
          </p:cNvPr>
          <p:cNvSpPr txBox="1"/>
          <p:nvPr/>
        </p:nvSpPr>
        <p:spPr>
          <a:xfrm>
            <a:off x="138545" y="1489402"/>
            <a:ext cx="40732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Esiste</a:t>
            </a:r>
            <a:r>
              <a:rPr lang="en-GB" dirty="0"/>
              <a:t> </a:t>
            </a:r>
            <a:r>
              <a:rPr lang="en-GB" dirty="0" err="1"/>
              <a:t>già</a:t>
            </a:r>
            <a:r>
              <a:rPr lang="en-GB" dirty="0"/>
              <a:t> un </a:t>
            </a:r>
            <a:r>
              <a:rPr lang="en-GB" dirty="0" err="1"/>
              <a:t>ecosistema</a:t>
            </a:r>
            <a:r>
              <a:rPr lang="en-GB" dirty="0"/>
              <a:t> </a:t>
            </a:r>
            <a:r>
              <a:rPr lang="en-GB" dirty="0" err="1"/>
              <a:t>culturale</a:t>
            </a:r>
            <a:r>
              <a:rPr lang="en-GB" dirty="0"/>
              <a:t>, </a:t>
            </a:r>
            <a:r>
              <a:rPr lang="en-GB" dirty="0" err="1"/>
              <a:t>una</a:t>
            </a:r>
            <a:r>
              <a:rPr lang="en-GB" dirty="0"/>
              <a:t> rete di </a:t>
            </a:r>
            <a:r>
              <a:rPr lang="en-GB" dirty="0" err="1"/>
              <a:t>relazioni</a:t>
            </a:r>
            <a:r>
              <a:rPr lang="en-GB" dirty="0"/>
              <a:t> </a:t>
            </a:r>
            <a:r>
              <a:rPr lang="en-GB" dirty="0" err="1"/>
              <a:t>virtuose</a:t>
            </a:r>
            <a:r>
              <a:rPr lang="en-GB" dirty="0"/>
              <a:t>,  </a:t>
            </a:r>
            <a:r>
              <a:rPr lang="en-GB" dirty="0" err="1"/>
              <a:t>che</a:t>
            </a:r>
            <a:r>
              <a:rPr lang="en-GB" dirty="0"/>
              <a:t> in modo </a:t>
            </a:r>
            <a:r>
              <a:rPr lang="en-GB" dirty="0" err="1"/>
              <a:t>spontaneo</a:t>
            </a:r>
            <a:r>
              <a:rPr lang="en-GB" dirty="0"/>
              <a:t>  </a:t>
            </a:r>
            <a:r>
              <a:rPr lang="en-GB" dirty="0" err="1"/>
              <a:t>sta</a:t>
            </a:r>
            <a:r>
              <a:rPr lang="en-GB" dirty="0"/>
              <a:t> </a:t>
            </a:r>
            <a:r>
              <a:rPr lang="en-GB" dirty="0" err="1"/>
              <a:t>usando</a:t>
            </a:r>
            <a:r>
              <a:rPr lang="en-GB" dirty="0"/>
              <a:t> </a:t>
            </a:r>
            <a:r>
              <a:rPr lang="en-GB" dirty="0" err="1"/>
              <a:t>l’approccio</a:t>
            </a:r>
            <a:r>
              <a:rPr lang="en-GB" dirty="0"/>
              <a:t> del Welfare </a:t>
            </a:r>
            <a:r>
              <a:rPr lang="en-GB" dirty="0" err="1"/>
              <a:t>Culturale</a:t>
            </a:r>
            <a:r>
              <a:rPr lang="en-GB" dirty="0"/>
              <a:t> e ha </a:t>
            </a:r>
            <a:r>
              <a:rPr lang="en-GB" dirty="0" err="1"/>
              <a:t>avviato</a:t>
            </a:r>
            <a:r>
              <a:rPr lang="en-GB" dirty="0"/>
              <a:t> </a:t>
            </a:r>
            <a:r>
              <a:rPr lang="en-GB" dirty="0" err="1"/>
              <a:t>relazioni</a:t>
            </a:r>
            <a:r>
              <a:rPr lang="en-GB" dirty="0"/>
              <a:t> di </a:t>
            </a:r>
            <a:r>
              <a:rPr lang="en-GB" dirty="0" err="1"/>
              <a:t>coprogettazione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 err="1"/>
              <a:t>Ciascuna</a:t>
            </a:r>
            <a:r>
              <a:rPr lang="en-GB" dirty="0"/>
              <a:t> </a:t>
            </a:r>
            <a:r>
              <a:rPr lang="en-GB" dirty="0" err="1"/>
              <a:t>realtà</a:t>
            </a:r>
            <a:r>
              <a:rPr lang="en-GB" dirty="0"/>
              <a:t> </a:t>
            </a:r>
            <a:r>
              <a:rPr lang="en-GB" dirty="0" err="1"/>
              <a:t>indagata</a:t>
            </a:r>
            <a:r>
              <a:rPr lang="en-GB" dirty="0"/>
              <a:t> </a:t>
            </a:r>
            <a:r>
              <a:rPr lang="en-GB" dirty="0" err="1"/>
              <a:t>partecipa</a:t>
            </a:r>
            <a:r>
              <a:rPr lang="en-GB" dirty="0"/>
              <a:t> </a:t>
            </a:r>
            <a:r>
              <a:rPr lang="en-GB" dirty="0" err="1"/>
              <a:t>all’area</a:t>
            </a:r>
            <a:r>
              <a:rPr lang="en-GB" dirty="0"/>
              <a:t> secondo la propria </a:t>
            </a:r>
            <a:r>
              <a:rPr lang="en-GB" dirty="0" err="1"/>
              <a:t>visione</a:t>
            </a:r>
            <a:r>
              <a:rPr lang="en-GB" dirty="0"/>
              <a:t> e le </a:t>
            </a:r>
            <a:r>
              <a:rPr lang="en-GB" dirty="0" err="1"/>
              <a:t>proprie</a:t>
            </a:r>
            <a:r>
              <a:rPr lang="en-GB" dirty="0"/>
              <a:t> </a:t>
            </a:r>
            <a:r>
              <a:rPr lang="en-GB" dirty="0" err="1"/>
              <a:t>metodologie</a:t>
            </a:r>
            <a:r>
              <a:rPr lang="en-GB" dirty="0"/>
              <a:t> di </a:t>
            </a:r>
            <a:r>
              <a:rPr lang="en-GB" dirty="0" err="1"/>
              <a:t>lavoro</a:t>
            </a:r>
            <a:r>
              <a:rPr lang="en-GB" dirty="0"/>
              <a:t>. </a:t>
            </a:r>
          </a:p>
          <a:p>
            <a:endParaRPr lang="en-GB" dirty="0"/>
          </a:p>
          <a:p>
            <a:endParaRPr lang="en-IT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C41D3B-E75C-946A-67FA-21E8B77C2D07}"/>
              </a:ext>
            </a:extLst>
          </p:cNvPr>
          <p:cNvSpPr txBox="1"/>
          <p:nvPr/>
        </p:nvSpPr>
        <p:spPr>
          <a:xfrm>
            <a:off x="7744692" y="852891"/>
            <a:ext cx="2812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err="1">
                <a:solidFill>
                  <a:srgbClr val="FF2600"/>
                </a:solidFill>
              </a:rPr>
              <a:t>Criticità</a:t>
            </a:r>
            <a:endParaRPr lang="en-IT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3EC6C6-09BF-C8DE-2666-514C1F929B72}"/>
              </a:ext>
            </a:extLst>
          </p:cNvPr>
          <p:cNvSpPr txBox="1"/>
          <p:nvPr/>
        </p:nvSpPr>
        <p:spPr>
          <a:xfrm>
            <a:off x="4433455" y="1385455"/>
            <a:ext cx="7620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T" dirty="0"/>
              <a:t>L’offerta culturale e progettuale è molto ampia, il Quartiere è sazio. Le persone hanno diffcoltà di trovare tempo per partecipare a tutti gli eventi per cui nell’economia della partecipazione è importante riconoscere le criticità.</a:t>
            </a:r>
          </a:p>
          <a:p>
            <a:pPr algn="just"/>
            <a:endParaRPr lang="en-IT" dirty="0"/>
          </a:p>
          <a:p>
            <a:pPr algn="just"/>
            <a:r>
              <a:rPr lang="en-IT" dirty="0"/>
              <a:t>Importanza di canalizzare correttamente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giovani</a:t>
            </a:r>
            <a:r>
              <a:rPr lang="en-GB" dirty="0"/>
              <a:t> a </a:t>
            </a:r>
            <a:r>
              <a:rPr lang="en-GB" dirty="0" err="1"/>
              <a:t>scegliere</a:t>
            </a:r>
            <a:r>
              <a:rPr lang="en-GB" dirty="0"/>
              <a:t> le </a:t>
            </a:r>
            <a:r>
              <a:rPr lang="en-GB" dirty="0" err="1"/>
              <a:t>attività</a:t>
            </a:r>
            <a:r>
              <a:rPr lang="en-GB" dirty="0"/>
              <a:t> </a:t>
            </a:r>
            <a:r>
              <a:rPr lang="en-GB" dirty="0" err="1"/>
              <a:t>adatte</a:t>
            </a:r>
            <a:r>
              <a:rPr lang="en-GB" dirty="0"/>
              <a:t> per </a:t>
            </a:r>
            <a:r>
              <a:rPr lang="en-GB" dirty="0" err="1"/>
              <a:t>loro</a:t>
            </a:r>
            <a:r>
              <a:rPr lang="en-GB" dirty="0"/>
              <a:t> senza </a:t>
            </a:r>
            <a:r>
              <a:rPr lang="en-GB" dirty="0" err="1"/>
              <a:t>replicare</a:t>
            </a:r>
            <a:r>
              <a:rPr lang="en-GB" dirty="0"/>
              <a:t> </a:t>
            </a:r>
            <a:r>
              <a:rPr lang="en-GB" dirty="0" err="1"/>
              <a:t>gli</a:t>
            </a:r>
            <a:r>
              <a:rPr lang="en-GB" dirty="0"/>
              <a:t> </a:t>
            </a:r>
            <a:r>
              <a:rPr lang="en-GB" dirty="0" err="1"/>
              <a:t>stessi</a:t>
            </a:r>
            <a:r>
              <a:rPr lang="en-GB" dirty="0"/>
              <a:t> </a:t>
            </a:r>
            <a:r>
              <a:rPr lang="en-GB" dirty="0" err="1"/>
              <a:t>progetti</a:t>
            </a:r>
            <a:r>
              <a:rPr lang="en-GB" dirty="0"/>
              <a:t>.</a:t>
            </a:r>
          </a:p>
          <a:p>
            <a:pPr algn="just"/>
            <a:endParaRPr lang="en-GB" dirty="0"/>
          </a:p>
          <a:p>
            <a:pPr algn="just"/>
            <a:r>
              <a:rPr lang="en-GB" dirty="0" err="1"/>
              <a:t>Scegliere</a:t>
            </a:r>
            <a:r>
              <a:rPr lang="en-GB" dirty="0"/>
              <a:t> </a:t>
            </a:r>
            <a:r>
              <a:rPr lang="en-GB" dirty="0" err="1"/>
              <a:t>argomenti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cui </a:t>
            </a:r>
            <a:r>
              <a:rPr lang="en-GB" dirty="0" err="1"/>
              <a:t>c’è</a:t>
            </a:r>
            <a:r>
              <a:rPr lang="en-GB" dirty="0"/>
              <a:t> un forte </a:t>
            </a:r>
            <a:r>
              <a:rPr lang="en-GB" dirty="0" err="1"/>
              <a:t>desiderio</a:t>
            </a:r>
            <a:r>
              <a:rPr lang="en-GB" dirty="0"/>
              <a:t> dal basso di </a:t>
            </a:r>
            <a:r>
              <a:rPr lang="en-GB" dirty="0" err="1"/>
              <a:t>lavorarci</a:t>
            </a:r>
            <a:r>
              <a:rPr lang="en-GB" dirty="0"/>
              <a:t> sopra </a:t>
            </a:r>
            <a:r>
              <a:rPr lang="en-GB" dirty="0" err="1"/>
              <a:t>perché</a:t>
            </a:r>
            <a:r>
              <a:rPr lang="en-GB" dirty="0"/>
              <a:t> visto come un </a:t>
            </a:r>
            <a:r>
              <a:rPr lang="en-GB" dirty="0" err="1"/>
              <a:t>bisogno</a:t>
            </a:r>
            <a:r>
              <a:rPr lang="en-GB" dirty="0"/>
              <a:t>.</a:t>
            </a:r>
          </a:p>
          <a:p>
            <a:pPr algn="just"/>
            <a:endParaRPr lang="en-GB" dirty="0"/>
          </a:p>
          <a:p>
            <a:pPr algn="just"/>
            <a:r>
              <a:rPr lang="en-GB" dirty="0"/>
              <a:t>Il </a:t>
            </a:r>
            <a:r>
              <a:rPr lang="en-GB" dirty="0" err="1"/>
              <a:t>formato</a:t>
            </a:r>
            <a:r>
              <a:rPr lang="en-GB" dirty="0"/>
              <a:t> </a:t>
            </a:r>
            <a:r>
              <a:rPr lang="en-GB" dirty="0" err="1"/>
              <a:t>seminariale</a:t>
            </a:r>
            <a:r>
              <a:rPr lang="en-GB" dirty="0"/>
              <a:t> non </a:t>
            </a:r>
            <a:r>
              <a:rPr lang="en-GB" dirty="0" err="1"/>
              <a:t>attira</a:t>
            </a:r>
            <a:r>
              <a:rPr lang="en-GB" dirty="0"/>
              <a:t> .</a:t>
            </a:r>
          </a:p>
          <a:p>
            <a:pPr algn="just"/>
            <a:r>
              <a:rPr lang="en-GB" dirty="0"/>
              <a:t> </a:t>
            </a:r>
          </a:p>
          <a:p>
            <a:pPr algn="just"/>
            <a:r>
              <a:rPr lang="en-GB" dirty="0" err="1"/>
              <a:t>Più</a:t>
            </a:r>
            <a:r>
              <a:rPr lang="en-GB" dirty="0"/>
              <a:t> </a:t>
            </a:r>
            <a:r>
              <a:rPr lang="en-GB" dirty="0" err="1"/>
              <a:t>risorse</a:t>
            </a:r>
            <a:r>
              <a:rPr lang="en-GB" dirty="0"/>
              <a:t> da </a:t>
            </a:r>
            <a:r>
              <a:rPr lang="en-GB" dirty="0" err="1"/>
              <a:t>dedicare</a:t>
            </a:r>
            <a:r>
              <a:rPr lang="en-GB" dirty="0"/>
              <a:t> </a:t>
            </a:r>
            <a:r>
              <a:rPr lang="en-GB" dirty="0" err="1"/>
              <a:t>alla</a:t>
            </a:r>
            <a:r>
              <a:rPr lang="en-GB" dirty="0"/>
              <a:t> co-</a:t>
            </a:r>
            <a:r>
              <a:rPr lang="en-GB" dirty="0" err="1"/>
              <a:t>programmazione</a:t>
            </a:r>
            <a:r>
              <a:rPr lang="en-GB" dirty="0"/>
              <a:t> e co-</a:t>
            </a:r>
            <a:r>
              <a:rPr lang="en-GB" dirty="0" err="1"/>
              <a:t>progettazione</a:t>
            </a:r>
            <a:r>
              <a:rPr lang="en-GB" dirty="0"/>
              <a:t>.</a:t>
            </a:r>
          </a:p>
          <a:p>
            <a:r>
              <a:rPr lang="en-GB" dirty="0"/>
              <a:t> </a:t>
            </a:r>
          </a:p>
          <a:p>
            <a:r>
              <a:rPr lang="en-GB" dirty="0" err="1"/>
              <a:t>Servizi</a:t>
            </a:r>
            <a:r>
              <a:rPr lang="en-GB" dirty="0"/>
              <a:t> </a:t>
            </a:r>
            <a:r>
              <a:rPr lang="en-GB" dirty="0" err="1"/>
              <a:t>ancora</a:t>
            </a:r>
            <a:r>
              <a:rPr lang="en-GB" dirty="0"/>
              <a:t> </a:t>
            </a:r>
            <a:r>
              <a:rPr lang="en-GB" dirty="0" err="1"/>
              <a:t>molto</a:t>
            </a:r>
            <a:r>
              <a:rPr lang="en-GB" dirty="0"/>
              <a:t> </a:t>
            </a:r>
            <a:r>
              <a:rPr lang="en-GB" dirty="0" err="1"/>
              <a:t>frammentati</a:t>
            </a:r>
            <a:r>
              <a:rPr lang="en-GB" dirty="0"/>
              <a:t> – Welfare </a:t>
            </a:r>
            <a:r>
              <a:rPr lang="en-GB" dirty="0" err="1"/>
              <a:t>Culturale</a:t>
            </a:r>
            <a:r>
              <a:rPr lang="en-GB" dirty="0"/>
              <a:t> </a:t>
            </a:r>
            <a:r>
              <a:rPr lang="en-GB" dirty="0" err="1"/>
              <a:t>potrebbe</a:t>
            </a:r>
            <a:r>
              <a:rPr lang="en-GB" dirty="0"/>
              <a:t> </a:t>
            </a:r>
            <a:r>
              <a:rPr lang="en-GB" dirty="0" err="1"/>
              <a:t>aiutare</a:t>
            </a:r>
            <a:r>
              <a:rPr lang="en-GB" dirty="0"/>
              <a:t> a </a:t>
            </a:r>
            <a:r>
              <a:rPr lang="en-GB" dirty="0" err="1"/>
              <a:t>superare</a:t>
            </a:r>
            <a:r>
              <a:rPr lang="en-GB" dirty="0"/>
              <a:t> </a:t>
            </a:r>
            <a:r>
              <a:rPr lang="en-GB" dirty="0" err="1"/>
              <a:t>questa</a:t>
            </a:r>
            <a:r>
              <a:rPr lang="en-GB" dirty="0"/>
              <a:t> </a:t>
            </a:r>
            <a:r>
              <a:rPr lang="en-GB" dirty="0" err="1"/>
              <a:t>frammentazione</a:t>
            </a:r>
            <a:r>
              <a:rPr lang="en-GB"/>
              <a:t>.</a:t>
            </a:r>
            <a:endParaRPr lang="en-GB" dirty="0"/>
          </a:p>
          <a:p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2658468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28886-C57B-81F5-6811-E5B66DF95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Cosa </a:t>
            </a:r>
            <a:r>
              <a:rPr lang="en-GB" sz="3200" dirty="0" err="1"/>
              <a:t>implica</a:t>
            </a:r>
            <a:r>
              <a:rPr lang="en-GB" sz="3200" dirty="0"/>
              <a:t> </a:t>
            </a:r>
            <a:r>
              <a:rPr lang="en-GB" sz="3200" dirty="0" err="1"/>
              <a:t>ragionare</a:t>
            </a:r>
            <a:r>
              <a:rPr lang="en-GB" sz="3200" dirty="0"/>
              <a:t> </a:t>
            </a:r>
            <a:r>
              <a:rPr lang="en-GB" sz="3200" dirty="0" err="1"/>
              <a:t>su</a:t>
            </a:r>
            <a:r>
              <a:rPr lang="en-GB" sz="3200" dirty="0"/>
              <a:t> un </a:t>
            </a:r>
            <a:r>
              <a:rPr lang="en-GB" sz="3200" dirty="0" err="1"/>
              <a:t>modello</a:t>
            </a:r>
            <a:r>
              <a:rPr lang="en-GB" sz="3200" dirty="0"/>
              <a:t> </a:t>
            </a:r>
            <a:r>
              <a:rPr lang="en-GB" sz="3200" dirty="0" err="1"/>
              <a:t>che</a:t>
            </a:r>
            <a:r>
              <a:rPr lang="en-GB" sz="3200" dirty="0"/>
              <a:t> </a:t>
            </a:r>
            <a:r>
              <a:rPr lang="en-GB" sz="3200" dirty="0" err="1"/>
              <a:t>riporta</a:t>
            </a:r>
            <a:r>
              <a:rPr lang="en-GB" sz="3200" dirty="0"/>
              <a:t> la </a:t>
            </a:r>
            <a:r>
              <a:rPr lang="en-GB" sz="3200" dirty="0" err="1"/>
              <a:t>cultura</a:t>
            </a:r>
            <a:r>
              <a:rPr lang="en-GB" sz="3200" dirty="0"/>
              <a:t> </a:t>
            </a:r>
            <a:r>
              <a:rPr lang="en-GB" sz="3200" dirty="0" err="1"/>
              <a:t>nei</a:t>
            </a:r>
            <a:r>
              <a:rPr lang="en-GB" sz="3200" dirty="0"/>
              <a:t> </a:t>
            </a:r>
            <a:r>
              <a:rPr lang="en-GB" sz="3200" dirty="0" err="1"/>
              <a:t>processi</a:t>
            </a:r>
            <a:r>
              <a:rPr lang="en-GB" sz="3200" dirty="0"/>
              <a:t> di welfare di </a:t>
            </a:r>
            <a:r>
              <a:rPr lang="en-GB" sz="3200" dirty="0" err="1"/>
              <a:t>comunità</a:t>
            </a:r>
            <a:r>
              <a:rPr lang="en-GB" sz="3200" dirty="0"/>
              <a:t>? </a:t>
            </a:r>
            <a:endParaRPr lang="en-IT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EBA327-B9BD-601F-8AB6-24611C8820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T" dirty="0"/>
              <a:t>Dimensione individuale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B025BF-14D9-11E1-3F91-92F54B140BA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Capacitazione</a:t>
            </a:r>
            <a:r>
              <a:rPr lang="en-GB" dirty="0"/>
              <a:t>  (Amartya Sen)</a:t>
            </a:r>
          </a:p>
          <a:p>
            <a:r>
              <a:rPr lang="en-GB" dirty="0"/>
              <a:t>Empowerment (to give agency)</a:t>
            </a:r>
          </a:p>
          <a:p>
            <a:r>
              <a:rPr lang="en-GB" dirty="0"/>
              <a:t>Agency  </a:t>
            </a:r>
          </a:p>
          <a:p>
            <a:endParaRPr lang="en-GB" dirty="0"/>
          </a:p>
          <a:p>
            <a:endParaRPr lang="en-IT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7F140B-D3A5-EB84-104C-0B8B21330B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IT" dirty="0"/>
              <a:t>Dimensione collettiva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F22779-004C-6B25-CB90-C2FDD989FA0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GB" dirty="0"/>
              <a:t>Fiducia</a:t>
            </a:r>
          </a:p>
          <a:p>
            <a:r>
              <a:rPr lang="en-GB" dirty="0" err="1"/>
              <a:t>Capitale</a:t>
            </a:r>
            <a:r>
              <a:rPr lang="en-GB" dirty="0"/>
              <a:t> </a:t>
            </a:r>
            <a:r>
              <a:rPr lang="en-GB" dirty="0" err="1"/>
              <a:t>sociale</a:t>
            </a:r>
            <a:endParaRPr lang="en-GB" dirty="0"/>
          </a:p>
          <a:p>
            <a:r>
              <a:rPr lang="en-GB" dirty="0" err="1"/>
              <a:t>Immaginazione</a:t>
            </a:r>
            <a:r>
              <a:rPr lang="en-GB" dirty="0"/>
              <a:t> </a:t>
            </a:r>
            <a:r>
              <a:rPr lang="en-GB" dirty="0" err="1"/>
              <a:t>sociale</a:t>
            </a:r>
            <a:r>
              <a:rPr lang="en-GB" dirty="0"/>
              <a:t> o </a:t>
            </a:r>
            <a:r>
              <a:rPr lang="en-GB" dirty="0" err="1"/>
              <a:t>civica</a:t>
            </a:r>
            <a:r>
              <a:rPr lang="en-GB" dirty="0"/>
              <a:t> (Arjun Appadurai)</a:t>
            </a:r>
          </a:p>
          <a:p>
            <a:endParaRPr lang="en-GB" dirty="0"/>
          </a:p>
          <a:p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413860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DBECA-236B-29AA-F513-CDFE9FD5F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Welfare Culturale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1FD09-3A67-28AC-6EE1-40A0B2BFE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2943" y="347241"/>
            <a:ext cx="6527378" cy="5704567"/>
          </a:xfrm>
        </p:spPr>
        <p:txBody>
          <a:bodyPr>
            <a:normAutofit lnSpcReduction="10000"/>
          </a:bodyPr>
          <a:lstStyle/>
          <a:p>
            <a:endParaRPr lang="en-GB" dirty="0"/>
          </a:p>
          <a:p>
            <a:r>
              <a:rPr lang="en-GB" dirty="0" err="1"/>
              <a:t>Queste</a:t>
            </a:r>
            <a:r>
              <a:rPr lang="en-GB" dirty="0"/>
              <a:t> </a:t>
            </a:r>
            <a:r>
              <a:rPr lang="en-GB" dirty="0" err="1"/>
              <a:t>affermazioni</a:t>
            </a:r>
            <a:r>
              <a:rPr lang="en-GB" dirty="0"/>
              <a:t> </a:t>
            </a:r>
            <a:r>
              <a:rPr lang="en-GB" dirty="0" err="1"/>
              <a:t>comportano</a:t>
            </a:r>
            <a:r>
              <a:rPr lang="en-GB" dirty="0"/>
              <a:t> </a:t>
            </a:r>
            <a:r>
              <a:rPr lang="en-GB" dirty="0" err="1"/>
              <a:t>un’idea</a:t>
            </a:r>
            <a:r>
              <a:rPr lang="en-GB" dirty="0"/>
              <a:t> di Welfare </a:t>
            </a:r>
            <a:r>
              <a:rPr lang="en-GB" dirty="0" err="1"/>
              <a:t>attualizzato</a:t>
            </a:r>
            <a:r>
              <a:rPr lang="en-GB" dirty="0"/>
              <a:t> 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supera</a:t>
            </a:r>
            <a:r>
              <a:rPr lang="en-GB" dirty="0"/>
              <a:t> </a:t>
            </a:r>
            <a:r>
              <a:rPr lang="en-GB" dirty="0" err="1"/>
              <a:t>l’ottica</a:t>
            </a:r>
            <a:r>
              <a:rPr lang="en-GB" dirty="0"/>
              <a:t> </a:t>
            </a:r>
            <a:r>
              <a:rPr lang="en-GB" dirty="0" err="1"/>
              <a:t>assistenziale</a:t>
            </a:r>
            <a:r>
              <a:rPr lang="en-GB" dirty="0"/>
              <a:t> del Welfare </a:t>
            </a:r>
            <a:r>
              <a:rPr lang="en-GB" dirty="0" err="1"/>
              <a:t>tradizionale</a:t>
            </a:r>
            <a:r>
              <a:rPr lang="en-GB" dirty="0"/>
              <a:t>, di </a:t>
            </a:r>
            <a:r>
              <a:rPr lang="en-GB" dirty="0" err="1"/>
              <a:t>risposta</a:t>
            </a:r>
            <a:r>
              <a:rPr lang="en-GB" dirty="0"/>
              <a:t> </a:t>
            </a:r>
            <a:r>
              <a:rPr lang="en-GB" dirty="0" err="1"/>
              <a:t>prestazionale</a:t>
            </a:r>
            <a:r>
              <a:rPr lang="en-GB" dirty="0"/>
              <a:t> o </a:t>
            </a:r>
            <a:r>
              <a:rPr lang="en-GB" dirty="0" err="1"/>
              <a:t>riparativa</a:t>
            </a:r>
            <a:r>
              <a:rPr lang="en-GB" dirty="0"/>
              <a:t> ai </a:t>
            </a:r>
            <a:r>
              <a:rPr lang="en-GB" dirty="0" err="1"/>
              <a:t>bisogni</a:t>
            </a:r>
            <a:r>
              <a:rPr lang="en-GB" dirty="0"/>
              <a:t> </a:t>
            </a:r>
            <a:r>
              <a:rPr lang="en-GB" dirty="0" err="1"/>
              <a:t>espressi</a:t>
            </a:r>
            <a:r>
              <a:rPr lang="en-GB" dirty="0"/>
              <a:t>, ma </a:t>
            </a:r>
            <a:r>
              <a:rPr lang="en-GB" dirty="0" err="1"/>
              <a:t>guarda</a:t>
            </a:r>
            <a:r>
              <a:rPr lang="en-GB" dirty="0"/>
              <a:t> al welfare in </a:t>
            </a:r>
            <a:r>
              <a:rPr lang="en-GB" dirty="0" err="1"/>
              <a:t>un’ottica</a:t>
            </a:r>
            <a:r>
              <a:rPr lang="en-GB" dirty="0"/>
              <a:t> </a:t>
            </a:r>
            <a:r>
              <a:rPr lang="en-GB" dirty="0" err="1"/>
              <a:t>universalistica</a:t>
            </a:r>
            <a:r>
              <a:rPr lang="en-GB" dirty="0"/>
              <a:t> come </a:t>
            </a:r>
            <a:r>
              <a:rPr lang="en-GB" dirty="0" err="1"/>
              <a:t>una</a:t>
            </a:r>
            <a:r>
              <a:rPr lang="en-GB" dirty="0"/>
              <a:t> leva di </a:t>
            </a:r>
            <a:r>
              <a:rPr lang="en-GB" dirty="0" err="1"/>
              <a:t>sviluppo</a:t>
            </a:r>
            <a:r>
              <a:rPr lang="en-GB" dirty="0"/>
              <a:t> e di </a:t>
            </a:r>
            <a:r>
              <a:rPr lang="en-GB" dirty="0" err="1"/>
              <a:t>crescita</a:t>
            </a:r>
            <a:r>
              <a:rPr lang="en-GB" dirty="0"/>
              <a:t> </a:t>
            </a:r>
            <a:r>
              <a:rPr lang="en-GB" dirty="0" err="1"/>
              <a:t>delle</a:t>
            </a:r>
            <a:r>
              <a:rPr lang="en-GB" dirty="0"/>
              <a:t> </a:t>
            </a:r>
            <a:r>
              <a:rPr lang="en-GB" dirty="0" err="1"/>
              <a:t>persone</a:t>
            </a:r>
            <a:r>
              <a:rPr lang="en-GB" dirty="0"/>
              <a:t>, </a:t>
            </a:r>
            <a:r>
              <a:rPr lang="en-GB" dirty="0" err="1"/>
              <a:t>delle</a:t>
            </a:r>
            <a:r>
              <a:rPr lang="en-GB" dirty="0"/>
              <a:t> </a:t>
            </a:r>
            <a:r>
              <a:rPr lang="en-GB" dirty="0" err="1"/>
              <a:t>comunità</a:t>
            </a:r>
            <a:r>
              <a:rPr lang="en-GB" dirty="0"/>
              <a:t> e del </a:t>
            </a:r>
            <a:r>
              <a:rPr lang="en-GB" dirty="0" err="1"/>
              <a:t>sistema</a:t>
            </a:r>
            <a:r>
              <a:rPr lang="en-GB" dirty="0"/>
              <a:t> </a:t>
            </a:r>
            <a:r>
              <a:rPr lang="en-GB" dirty="0" err="1"/>
              <a:t>economico</a:t>
            </a:r>
            <a:r>
              <a:rPr lang="en-GB" dirty="0"/>
              <a:t> </a:t>
            </a:r>
            <a:r>
              <a:rPr lang="en-GB" dirty="0" err="1"/>
              <a:t>complessivo</a:t>
            </a:r>
            <a:r>
              <a:rPr lang="en-GB" dirty="0"/>
              <a:t>.</a:t>
            </a:r>
            <a:br>
              <a:rPr lang="en-GB" dirty="0"/>
            </a:b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I </a:t>
            </a:r>
            <a:r>
              <a:rPr lang="en-GB" dirty="0" err="1"/>
              <a:t>sistemi</a:t>
            </a:r>
            <a:r>
              <a:rPr lang="en-GB" dirty="0"/>
              <a:t> di Welfare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devono</a:t>
            </a:r>
            <a:r>
              <a:rPr lang="en-GB" dirty="0"/>
              <a:t> </a:t>
            </a:r>
            <a:r>
              <a:rPr lang="en-GB" dirty="0" err="1"/>
              <a:t>preoccupare</a:t>
            </a:r>
            <a:r>
              <a:rPr lang="en-GB" dirty="0"/>
              <a:t> di </a:t>
            </a:r>
            <a:r>
              <a:rPr lang="en-GB" dirty="0" err="1"/>
              <a:t>proteggere</a:t>
            </a:r>
            <a:r>
              <a:rPr lang="en-GB" dirty="0"/>
              <a:t>, </a:t>
            </a:r>
            <a:r>
              <a:rPr lang="en-GB" dirty="0" err="1"/>
              <a:t>tutelare</a:t>
            </a:r>
            <a:r>
              <a:rPr lang="en-GB" dirty="0"/>
              <a:t>, </a:t>
            </a:r>
            <a:r>
              <a:rPr lang="en-GB" dirty="0" err="1"/>
              <a:t>capacitare</a:t>
            </a:r>
            <a:r>
              <a:rPr lang="en-GB" dirty="0"/>
              <a:t> </a:t>
            </a:r>
            <a:r>
              <a:rPr lang="en-GB" dirty="0" err="1"/>
              <a:t>anche</a:t>
            </a:r>
            <a:r>
              <a:rPr lang="en-GB" dirty="0"/>
              <a:t> le </a:t>
            </a:r>
            <a:r>
              <a:rPr lang="en-GB" dirty="0" err="1"/>
              <a:t>fasce</a:t>
            </a:r>
            <a:r>
              <a:rPr lang="en-GB" dirty="0"/>
              <a:t> </a:t>
            </a:r>
            <a:r>
              <a:rPr lang="en-GB" dirty="0" err="1"/>
              <a:t>più</a:t>
            </a:r>
            <a:r>
              <a:rPr lang="en-GB" dirty="0"/>
              <a:t> </a:t>
            </a:r>
            <a:r>
              <a:rPr lang="en-GB" dirty="0" err="1"/>
              <a:t>fragili</a:t>
            </a:r>
            <a:r>
              <a:rPr lang="en-GB" dirty="0"/>
              <a:t>, ma sempre </a:t>
            </a:r>
            <a:r>
              <a:rPr lang="en-GB" dirty="0" err="1"/>
              <a:t>più</a:t>
            </a:r>
            <a:r>
              <a:rPr lang="en-GB" dirty="0"/>
              <a:t> </a:t>
            </a:r>
            <a:r>
              <a:rPr lang="en-GB" dirty="0" err="1"/>
              <a:t>devono</a:t>
            </a:r>
            <a:r>
              <a:rPr lang="en-GB" dirty="0"/>
              <a:t> </a:t>
            </a:r>
            <a:r>
              <a:rPr lang="en-GB" dirty="0" err="1"/>
              <a:t>diventare</a:t>
            </a:r>
            <a:r>
              <a:rPr lang="en-GB" dirty="0"/>
              <a:t> </a:t>
            </a:r>
            <a:r>
              <a:rPr lang="en-GB" dirty="0" err="1"/>
              <a:t>strumenti</a:t>
            </a:r>
            <a:r>
              <a:rPr lang="en-GB" dirty="0"/>
              <a:t> di </a:t>
            </a:r>
            <a:r>
              <a:rPr lang="en-GB" dirty="0" err="1"/>
              <a:t>coesione</a:t>
            </a:r>
            <a:r>
              <a:rPr lang="en-GB" dirty="0"/>
              <a:t> </a:t>
            </a:r>
            <a:r>
              <a:rPr lang="en-GB" dirty="0" err="1"/>
              <a:t>sociale</a:t>
            </a:r>
            <a:r>
              <a:rPr lang="en-GB" dirty="0"/>
              <a:t>, </a:t>
            </a:r>
            <a:r>
              <a:rPr lang="en-GB" dirty="0" err="1"/>
              <a:t>intesa</a:t>
            </a:r>
            <a:r>
              <a:rPr lang="en-GB" dirty="0"/>
              <a:t> come leva di </a:t>
            </a:r>
            <a:r>
              <a:rPr lang="en-GB" dirty="0" err="1"/>
              <a:t>sviluppo</a:t>
            </a:r>
            <a:r>
              <a:rPr lang="en-GB" dirty="0"/>
              <a:t> </a:t>
            </a:r>
            <a:r>
              <a:rPr lang="en-GB" dirty="0" err="1"/>
              <a:t>essenziale</a:t>
            </a:r>
            <a:r>
              <a:rPr lang="en-GB" dirty="0"/>
              <a:t> </a:t>
            </a:r>
            <a:r>
              <a:rPr lang="en-GB" dirty="0" err="1"/>
              <a:t>nella</a:t>
            </a:r>
            <a:r>
              <a:rPr lang="en-GB" dirty="0"/>
              <a:t> </a:t>
            </a:r>
            <a:r>
              <a:rPr lang="en-GB" dirty="0" err="1"/>
              <a:t>prospettiva</a:t>
            </a:r>
            <a:r>
              <a:rPr lang="en-GB" dirty="0"/>
              <a:t> di </a:t>
            </a:r>
            <a:r>
              <a:rPr lang="en-GB" dirty="0" err="1"/>
              <a:t>mettere</a:t>
            </a:r>
            <a:r>
              <a:rPr lang="en-GB" dirty="0"/>
              <a:t> </a:t>
            </a:r>
            <a:r>
              <a:rPr lang="en-GB" dirty="0" err="1"/>
              <a:t>tutto</a:t>
            </a:r>
            <a:r>
              <a:rPr lang="en-GB" dirty="0"/>
              <a:t> il </a:t>
            </a:r>
            <a:r>
              <a:rPr lang="en-GB" dirty="0" err="1"/>
              <a:t>complesso</a:t>
            </a:r>
            <a:r>
              <a:rPr lang="en-GB" dirty="0"/>
              <a:t> </a:t>
            </a:r>
            <a:r>
              <a:rPr lang="en-GB" dirty="0" err="1"/>
              <a:t>della</a:t>
            </a:r>
            <a:r>
              <a:rPr lang="en-GB" dirty="0"/>
              <a:t> </a:t>
            </a:r>
            <a:r>
              <a:rPr lang="en-GB" dirty="0" err="1"/>
              <a:t>popolazione</a:t>
            </a:r>
            <a:r>
              <a:rPr lang="en-GB" dirty="0"/>
              <a:t> in </a:t>
            </a:r>
            <a:r>
              <a:rPr lang="en-GB" dirty="0" err="1"/>
              <a:t>condizione</a:t>
            </a:r>
            <a:r>
              <a:rPr lang="en-GB" dirty="0"/>
              <a:t> di </a:t>
            </a:r>
            <a:r>
              <a:rPr lang="en-GB" dirty="0" err="1"/>
              <a:t>esprimere</a:t>
            </a:r>
            <a:r>
              <a:rPr lang="en-GB" dirty="0"/>
              <a:t> al </a:t>
            </a:r>
            <a:r>
              <a:rPr lang="en-GB" dirty="0" err="1"/>
              <a:t>meglio</a:t>
            </a:r>
            <a:r>
              <a:rPr lang="en-GB" dirty="0"/>
              <a:t> le </a:t>
            </a:r>
            <a:r>
              <a:rPr lang="en-GB" dirty="0" err="1"/>
              <a:t>proprie</a:t>
            </a:r>
            <a:r>
              <a:rPr lang="en-GB" dirty="0"/>
              <a:t> </a:t>
            </a:r>
            <a:r>
              <a:rPr lang="en-GB" dirty="0" err="1"/>
              <a:t>capacità</a:t>
            </a:r>
            <a:r>
              <a:rPr lang="en-GB" dirty="0"/>
              <a:t>, </a:t>
            </a:r>
            <a:r>
              <a:rPr lang="en-GB" dirty="0" err="1"/>
              <a:t>competenze</a:t>
            </a:r>
            <a:r>
              <a:rPr lang="en-GB" dirty="0"/>
              <a:t>, </a:t>
            </a:r>
            <a:r>
              <a:rPr lang="en-GB" dirty="0" err="1"/>
              <a:t>modalità</a:t>
            </a:r>
            <a:r>
              <a:rPr lang="en-GB" dirty="0"/>
              <a:t> di </a:t>
            </a:r>
            <a:r>
              <a:rPr lang="en-GB" dirty="0" err="1"/>
              <a:t>espressione</a:t>
            </a:r>
            <a:r>
              <a:rPr lang="en-GB" dirty="0"/>
              <a:t> </a:t>
            </a:r>
            <a:r>
              <a:rPr lang="en-GB" dirty="0" err="1"/>
              <a:t>personale</a:t>
            </a:r>
            <a:r>
              <a:rPr lang="en-GB" dirty="0"/>
              <a:t> e </a:t>
            </a:r>
            <a:r>
              <a:rPr lang="en-GB" dirty="0" err="1"/>
              <a:t>professionale</a:t>
            </a:r>
            <a:r>
              <a:rPr lang="en-GB" dirty="0"/>
              <a:t>.  (</a:t>
            </a:r>
            <a:r>
              <a:rPr lang="en-GB" dirty="0" err="1"/>
              <a:t>Mimmi</a:t>
            </a:r>
            <a:r>
              <a:rPr lang="en-GB" dirty="0"/>
              <a:t>, 2021)</a:t>
            </a:r>
            <a:br>
              <a:rPr lang="en-GB" dirty="0"/>
            </a:br>
            <a:endParaRPr lang="en-GB" dirty="0"/>
          </a:p>
          <a:p>
            <a:endParaRPr lang="en-GB" dirty="0"/>
          </a:p>
          <a:p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320920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7EB93-80CE-580E-9427-86BD3E662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Welfare Culturale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DD02A-2EF3-99EE-CC4A-CF51BFE28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err="1"/>
              <a:t>Queste</a:t>
            </a:r>
            <a:r>
              <a:rPr lang="en-GB" dirty="0"/>
              <a:t> </a:t>
            </a:r>
            <a:r>
              <a:rPr lang="en-GB" dirty="0" err="1"/>
              <a:t>assunzioni</a:t>
            </a:r>
            <a:r>
              <a:rPr lang="en-GB" dirty="0"/>
              <a:t> ci </a:t>
            </a:r>
            <a:r>
              <a:rPr lang="en-GB" dirty="0" err="1"/>
              <a:t>permettono</a:t>
            </a:r>
            <a:r>
              <a:rPr lang="en-GB" dirty="0"/>
              <a:t> di </a:t>
            </a:r>
            <a:r>
              <a:rPr lang="en-GB" dirty="0" err="1"/>
              <a:t>affermare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:</a:t>
            </a:r>
          </a:p>
          <a:p>
            <a:r>
              <a:rPr lang="en-GB" dirty="0"/>
              <a:t> Il fine ultimo del Welfare </a:t>
            </a:r>
            <a:r>
              <a:rPr lang="en-GB" dirty="0" err="1"/>
              <a:t>culturale</a:t>
            </a:r>
            <a:r>
              <a:rPr lang="en-GB" dirty="0"/>
              <a:t> </a:t>
            </a:r>
            <a:r>
              <a:rPr lang="en-GB" dirty="0" err="1"/>
              <a:t>è</a:t>
            </a:r>
            <a:r>
              <a:rPr lang="en-GB" dirty="0"/>
              <a:t> </a:t>
            </a:r>
            <a:r>
              <a:rPr lang="en-GB" dirty="0" err="1"/>
              <a:t>quello</a:t>
            </a:r>
            <a:r>
              <a:rPr lang="en-GB" dirty="0"/>
              <a:t> di «</a:t>
            </a:r>
            <a:r>
              <a:rPr lang="en-GB" dirty="0" err="1"/>
              <a:t>redistribuire</a:t>
            </a:r>
            <a:r>
              <a:rPr lang="en-GB" dirty="0"/>
              <a:t> </a:t>
            </a:r>
            <a:r>
              <a:rPr lang="en-GB" dirty="0" err="1"/>
              <a:t>capacitazioni</a:t>
            </a:r>
            <a:r>
              <a:rPr lang="en-GB" dirty="0"/>
              <a:t> </a:t>
            </a:r>
            <a:r>
              <a:rPr lang="en-GB" dirty="0" err="1"/>
              <a:t>culturali</a:t>
            </a:r>
            <a:r>
              <a:rPr lang="en-GB" dirty="0"/>
              <a:t>» </a:t>
            </a:r>
            <a:r>
              <a:rPr lang="en-GB" dirty="0" err="1"/>
              <a:t>ovvero</a:t>
            </a:r>
            <a:r>
              <a:rPr lang="en-GB" dirty="0"/>
              <a:t> </a:t>
            </a:r>
            <a:r>
              <a:rPr lang="en-GB" dirty="0" err="1"/>
              <a:t>nutrire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processi</a:t>
            </a:r>
            <a:r>
              <a:rPr lang="en-GB" dirty="0"/>
              <a:t> di </a:t>
            </a:r>
            <a:r>
              <a:rPr lang="en-GB" dirty="0" err="1"/>
              <a:t>immaginazione</a:t>
            </a:r>
            <a:r>
              <a:rPr lang="en-GB" dirty="0"/>
              <a:t> </a:t>
            </a:r>
            <a:r>
              <a:rPr lang="en-GB" dirty="0" err="1"/>
              <a:t>sociale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non </a:t>
            </a:r>
            <a:r>
              <a:rPr lang="en-GB" dirty="0" err="1"/>
              <a:t>riguardano</a:t>
            </a:r>
            <a:r>
              <a:rPr lang="en-GB" dirty="0"/>
              <a:t> solo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singoli</a:t>
            </a:r>
            <a:r>
              <a:rPr lang="en-GB" dirty="0"/>
              <a:t>. </a:t>
            </a:r>
            <a:br>
              <a:rPr lang="en-GB" dirty="0"/>
            </a:br>
            <a:endParaRPr lang="en-GB" dirty="0"/>
          </a:p>
          <a:p>
            <a:r>
              <a:rPr lang="en-GB" dirty="0" err="1"/>
              <a:t>Creare</a:t>
            </a:r>
            <a:r>
              <a:rPr lang="en-GB" dirty="0"/>
              <a:t> </a:t>
            </a:r>
            <a:r>
              <a:rPr lang="en-GB" dirty="0" err="1"/>
              <a:t>cittadinanza</a:t>
            </a:r>
            <a:r>
              <a:rPr lang="en-GB" dirty="0"/>
              <a:t> </a:t>
            </a:r>
            <a:r>
              <a:rPr lang="en-GB" dirty="0" err="1"/>
              <a:t>culturale</a:t>
            </a:r>
            <a:r>
              <a:rPr lang="en-GB" dirty="0"/>
              <a:t>, </a:t>
            </a:r>
            <a:r>
              <a:rPr lang="en-GB" dirty="0" err="1"/>
              <a:t>ovvero</a:t>
            </a:r>
            <a:r>
              <a:rPr lang="en-GB" dirty="0"/>
              <a:t> </a:t>
            </a:r>
            <a:r>
              <a:rPr lang="en-GB" dirty="0" err="1"/>
              <a:t>democratizzazione</a:t>
            </a:r>
            <a:r>
              <a:rPr lang="en-GB" dirty="0"/>
              <a:t> </a:t>
            </a:r>
            <a:r>
              <a:rPr lang="en-GB" dirty="0" err="1"/>
              <a:t>all’accesso</a:t>
            </a:r>
            <a:r>
              <a:rPr lang="en-GB" dirty="0"/>
              <a:t> </a:t>
            </a:r>
            <a:r>
              <a:rPr lang="en-GB" dirty="0" err="1"/>
              <a:t>culturale</a:t>
            </a:r>
            <a:r>
              <a:rPr lang="en-GB" dirty="0"/>
              <a:t> per </a:t>
            </a:r>
            <a:r>
              <a:rPr lang="en-GB" dirty="0" err="1"/>
              <a:t>superare</a:t>
            </a:r>
            <a:r>
              <a:rPr lang="en-GB" dirty="0"/>
              <a:t> le </a:t>
            </a:r>
            <a:r>
              <a:rPr lang="en-GB" dirty="0" err="1"/>
              <a:t>diseguglianze</a:t>
            </a:r>
            <a:r>
              <a:rPr lang="en-GB" dirty="0"/>
              <a:t> (</a:t>
            </a:r>
            <a:r>
              <a:rPr lang="en-GB" dirty="0" err="1"/>
              <a:t>Allegrini</a:t>
            </a:r>
            <a:r>
              <a:rPr lang="en-GB" dirty="0"/>
              <a:t>, 2021)</a:t>
            </a:r>
            <a:br>
              <a:rPr lang="en-GB" dirty="0"/>
            </a:br>
            <a:endParaRPr lang="en-GB" dirty="0"/>
          </a:p>
          <a:p>
            <a:r>
              <a:rPr lang="en-GB" dirty="0"/>
              <a:t>La </a:t>
            </a:r>
            <a:r>
              <a:rPr lang="en-GB" dirty="0" err="1"/>
              <a:t>capacitazione</a:t>
            </a:r>
            <a:r>
              <a:rPr lang="en-GB" dirty="0"/>
              <a:t> </a:t>
            </a:r>
            <a:r>
              <a:rPr lang="en-GB" dirty="0" err="1"/>
              <a:t>è</a:t>
            </a:r>
            <a:r>
              <a:rPr lang="en-GB" dirty="0"/>
              <a:t> un </a:t>
            </a:r>
            <a:r>
              <a:rPr lang="en-GB" dirty="0" err="1"/>
              <a:t>processo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riguarda</a:t>
            </a:r>
            <a:r>
              <a:rPr lang="en-GB" dirty="0"/>
              <a:t> tutti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cittadini</a:t>
            </a:r>
            <a:r>
              <a:rPr lang="en-GB" dirty="0"/>
              <a:t>,  </a:t>
            </a:r>
            <a:r>
              <a:rPr lang="en-GB" dirty="0" err="1"/>
              <a:t>gli</a:t>
            </a:r>
            <a:r>
              <a:rPr lang="en-GB" dirty="0"/>
              <a:t> </a:t>
            </a:r>
            <a:r>
              <a:rPr lang="en-GB" dirty="0" err="1"/>
              <a:t>operatori</a:t>
            </a:r>
            <a:r>
              <a:rPr lang="en-GB" dirty="0"/>
              <a:t> </a:t>
            </a:r>
            <a:r>
              <a:rPr lang="en-GB" dirty="0" err="1"/>
              <a:t>sociali</a:t>
            </a:r>
            <a:r>
              <a:rPr lang="en-GB" dirty="0"/>
              <a:t> e </a:t>
            </a:r>
            <a:r>
              <a:rPr lang="en-GB" dirty="0" err="1"/>
              <a:t>culturali</a:t>
            </a:r>
            <a:r>
              <a:rPr lang="en-GB" dirty="0"/>
              <a:t>, </a:t>
            </a:r>
            <a:r>
              <a:rPr lang="en-GB" dirty="0" err="1"/>
              <a:t>gli</a:t>
            </a:r>
            <a:r>
              <a:rPr lang="en-GB" dirty="0"/>
              <a:t> </a:t>
            </a:r>
            <a:r>
              <a:rPr lang="en-GB" dirty="0" err="1"/>
              <a:t>educatori</a:t>
            </a:r>
            <a:r>
              <a:rPr lang="en-GB" dirty="0"/>
              <a:t>, </a:t>
            </a:r>
            <a:r>
              <a:rPr lang="en-GB" dirty="0" err="1"/>
              <a:t>comprendendo</a:t>
            </a:r>
            <a:r>
              <a:rPr lang="en-GB" dirty="0"/>
              <a:t> </a:t>
            </a:r>
            <a:r>
              <a:rPr lang="en-GB" dirty="0" err="1"/>
              <a:t>altresì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decisori</a:t>
            </a:r>
            <a:r>
              <a:rPr lang="en-GB" dirty="0"/>
              <a:t> </a:t>
            </a:r>
            <a:r>
              <a:rPr lang="en-GB" dirty="0" err="1"/>
              <a:t>pubblici</a:t>
            </a:r>
            <a:r>
              <a:rPr lang="en-GB" dirty="0"/>
              <a:t>,  </a:t>
            </a:r>
            <a:r>
              <a:rPr lang="en-GB" dirty="0" err="1"/>
              <a:t>chiamati</a:t>
            </a:r>
            <a:r>
              <a:rPr lang="en-GB" dirty="0"/>
              <a:t> </a:t>
            </a:r>
            <a:r>
              <a:rPr lang="en-GB" dirty="0" err="1"/>
              <a:t>alla</a:t>
            </a:r>
            <a:r>
              <a:rPr lang="en-GB" dirty="0"/>
              <a:t> </a:t>
            </a:r>
            <a:r>
              <a:rPr lang="en-GB" dirty="0" err="1"/>
              <a:t>sfida</a:t>
            </a:r>
            <a:r>
              <a:rPr lang="en-GB" dirty="0"/>
              <a:t> di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società</a:t>
            </a:r>
            <a:r>
              <a:rPr lang="en-GB" dirty="0"/>
              <a:t> </a:t>
            </a:r>
            <a:r>
              <a:rPr lang="en-GB" dirty="0" err="1"/>
              <a:t>complessa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richiede</a:t>
            </a:r>
            <a:r>
              <a:rPr lang="en-GB" dirty="0"/>
              <a:t> </a:t>
            </a:r>
            <a:r>
              <a:rPr lang="en-GB" dirty="0" err="1"/>
              <a:t>nuove</a:t>
            </a:r>
            <a:r>
              <a:rPr lang="en-GB" dirty="0"/>
              <a:t> </a:t>
            </a:r>
            <a:r>
              <a:rPr lang="en-GB" dirty="0" err="1"/>
              <a:t>risposte</a:t>
            </a:r>
            <a:r>
              <a:rPr lang="en-GB" dirty="0"/>
              <a:t>, </a:t>
            </a:r>
            <a:r>
              <a:rPr lang="en-GB" dirty="0" err="1"/>
              <a:t>seguendo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principi</a:t>
            </a:r>
            <a:r>
              <a:rPr lang="en-GB" dirty="0"/>
              <a:t> </a:t>
            </a:r>
            <a:r>
              <a:rPr lang="en-GB" dirty="0" err="1"/>
              <a:t>della</a:t>
            </a:r>
            <a:r>
              <a:rPr lang="en-GB" dirty="0"/>
              <a:t> </a:t>
            </a:r>
            <a:r>
              <a:rPr lang="en-GB" dirty="0" err="1"/>
              <a:t>innovazione</a:t>
            </a:r>
            <a:r>
              <a:rPr lang="en-GB" dirty="0"/>
              <a:t> </a:t>
            </a:r>
            <a:r>
              <a:rPr lang="en-GB" dirty="0" err="1"/>
              <a:t>sociale</a:t>
            </a:r>
            <a:r>
              <a:rPr lang="en-GB" dirty="0"/>
              <a:t>, a </a:t>
            </a:r>
            <a:r>
              <a:rPr lang="en-GB" dirty="0" err="1"/>
              <a:t>vecchi</a:t>
            </a:r>
            <a:r>
              <a:rPr lang="en-GB" dirty="0"/>
              <a:t> e </a:t>
            </a:r>
            <a:r>
              <a:rPr lang="en-GB" dirty="0" err="1"/>
              <a:t>nuovi</a:t>
            </a:r>
            <a:r>
              <a:rPr lang="en-GB" dirty="0"/>
              <a:t> </a:t>
            </a:r>
            <a:r>
              <a:rPr lang="en-GB" dirty="0" err="1"/>
              <a:t>bisogni</a:t>
            </a:r>
            <a:r>
              <a:rPr lang="en-GB" dirty="0"/>
              <a:t>, </a:t>
            </a:r>
            <a:r>
              <a:rPr lang="en-GB" dirty="0" err="1"/>
              <a:t>individuali</a:t>
            </a:r>
            <a:r>
              <a:rPr lang="en-GB" dirty="0"/>
              <a:t>  e </a:t>
            </a:r>
            <a:r>
              <a:rPr lang="en-GB" dirty="0" err="1"/>
              <a:t>collettivi</a:t>
            </a:r>
            <a:r>
              <a:rPr lang="en-GB" dirty="0"/>
              <a:t>. </a:t>
            </a:r>
            <a:br>
              <a:rPr lang="en-GB" dirty="0"/>
            </a:br>
            <a:r>
              <a:rPr lang="en-GB" dirty="0"/>
              <a:t>(</a:t>
            </a:r>
            <a:r>
              <a:rPr lang="en-GB" dirty="0" err="1"/>
              <a:t>Quaglia</a:t>
            </a:r>
            <a:r>
              <a:rPr lang="en-GB" dirty="0"/>
              <a:t>, 2021)</a:t>
            </a: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1731690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10533-1460-C554-5D3B-26504419E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681" y="2176041"/>
            <a:ext cx="3595930" cy="2630326"/>
          </a:xfrm>
        </p:spPr>
        <p:txBody>
          <a:bodyPr>
            <a:normAutofit fontScale="90000"/>
          </a:bodyPr>
          <a:lstStyle/>
          <a:p>
            <a:br>
              <a:rPr lang="en-GB" sz="3600" dirty="0"/>
            </a:br>
            <a:br>
              <a:rPr lang="en-GB" sz="3600" dirty="0"/>
            </a:br>
            <a:br>
              <a:rPr lang="en-GB" sz="3600" dirty="0"/>
            </a:br>
            <a:r>
              <a:rPr lang="en-GB" dirty="0"/>
              <a:t>Il </a:t>
            </a:r>
            <a:r>
              <a:rPr lang="en-GB" dirty="0" err="1"/>
              <a:t>percorso</a:t>
            </a:r>
            <a:r>
              <a:rPr lang="en-GB" dirty="0"/>
              <a:t> di </a:t>
            </a:r>
            <a:r>
              <a:rPr lang="en-GB" dirty="0" err="1"/>
              <a:t>ricerca</a:t>
            </a:r>
            <a:r>
              <a:rPr lang="en-GB" dirty="0"/>
              <a:t> e </a:t>
            </a:r>
            <a:r>
              <a:rPr lang="en-GB" dirty="0" err="1"/>
              <a:t>formazione</a:t>
            </a:r>
            <a:r>
              <a:rPr lang="en-GB" dirty="0"/>
              <a:t>: </a:t>
            </a:r>
            <a:r>
              <a:rPr lang="en-GB" dirty="0" err="1"/>
              <a:t>contesto</a:t>
            </a:r>
            <a:r>
              <a:rPr lang="en-GB" dirty="0"/>
              <a:t>, </a:t>
            </a:r>
            <a:r>
              <a:rPr lang="en-GB" dirty="0" err="1"/>
              <a:t>obiettivi</a:t>
            </a:r>
            <a:r>
              <a:rPr lang="en-GB" dirty="0"/>
              <a:t> e </a:t>
            </a:r>
            <a:r>
              <a:rPr lang="en-GB" dirty="0" err="1"/>
              <a:t>metodologia</a:t>
            </a:r>
            <a:br>
              <a:rPr lang="en-GB" dirty="0"/>
            </a:br>
            <a:br>
              <a:rPr lang="en-GB" dirty="0"/>
            </a:br>
            <a:endParaRPr lang="en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C20D7-FF4B-191E-5C33-8DF08B521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642" y="170727"/>
            <a:ext cx="6573677" cy="6516546"/>
          </a:xfrm>
        </p:spPr>
        <p:txBody>
          <a:bodyPr>
            <a:normAutofit fontScale="77500" lnSpcReduction="20000"/>
          </a:bodyPr>
          <a:lstStyle/>
          <a:p>
            <a:endParaRPr lang="en-IT" dirty="0"/>
          </a:p>
          <a:p>
            <a:endParaRPr lang="en-IT" dirty="0"/>
          </a:p>
          <a:p>
            <a:r>
              <a:rPr lang="en-IT" sz="2300" dirty="0"/>
              <a:t>La riflessione attorno al tema della dimensione culturale di un Welfare di Comunità promossa dal percorso svolto nel Quartiere San Donato- San Vitale si è collocata sul tema del disagio giovanile e dispersione scolastica.</a:t>
            </a:r>
            <a:endParaRPr lang="en-GB" sz="2300" dirty="0"/>
          </a:p>
          <a:p>
            <a:r>
              <a:rPr lang="en-GB" sz="2300" dirty="0" err="1"/>
              <a:t>É</a:t>
            </a:r>
            <a:r>
              <a:rPr lang="en-GB" sz="2300" dirty="0"/>
              <a:t> </a:t>
            </a:r>
            <a:r>
              <a:rPr lang="en-GB" sz="2300" dirty="0" err="1"/>
              <a:t>stato</a:t>
            </a:r>
            <a:r>
              <a:rPr lang="en-GB" sz="2300" dirty="0"/>
              <a:t> </a:t>
            </a:r>
            <a:r>
              <a:rPr lang="en-GB" sz="2300" dirty="0" err="1"/>
              <a:t>elaborato</a:t>
            </a:r>
            <a:r>
              <a:rPr lang="en-GB" sz="2300" dirty="0"/>
              <a:t> un </a:t>
            </a:r>
            <a:r>
              <a:rPr lang="en-GB" sz="2300" dirty="0" err="1"/>
              <a:t>percorso</a:t>
            </a:r>
            <a:r>
              <a:rPr lang="en-GB" sz="2300" dirty="0"/>
              <a:t> </a:t>
            </a:r>
            <a:r>
              <a:rPr lang="en-GB" sz="2300" dirty="0" err="1"/>
              <a:t>basato</a:t>
            </a:r>
            <a:r>
              <a:rPr lang="en-GB" sz="2300" dirty="0"/>
              <a:t> </a:t>
            </a:r>
            <a:r>
              <a:rPr lang="en-GB" sz="2300" dirty="0" err="1"/>
              <a:t>sulla</a:t>
            </a:r>
            <a:r>
              <a:rPr lang="en-GB" sz="2300" dirty="0"/>
              <a:t> </a:t>
            </a:r>
            <a:r>
              <a:rPr lang="en-GB" sz="2300" dirty="0" err="1"/>
              <a:t>messa</a:t>
            </a:r>
            <a:r>
              <a:rPr lang="en-GB" sz="2300" dirty="0"/>
              <a:t> in </a:t>
            </a:r>
            <a:r>
              <a:rPr lang="en-GB" sz="2300" dirty="0" err="1"/>
              <a:t>diaologo</a:t>
            </a:r>
            <a:r>
              <a:rPr lang="en-GB" sz="2300" dirty="0"/>
              <a:t> di </a:t>
            </a:r>
            <a:r>
              <a:rPr lang="en-GB" sz="2300" dirty="0" err="1"/>
              <a:t>elementi</a:t>
            </a:r>
            <a:r>
              <a:rPr lang="en-GB" sz="2300" dirty="0"/>
              <a:t> </a:t>
            </a:r>
            <a:r>
              <a:rPr lang="en-GB" sz="2300" dirty="0" err="1"/>
              <a:t>teorici</a:t>
            </a:r>
            <a:r>
              <a:rPr lang="en-GB" sz="2300" dirty="0"/>
              <a:t>, </a:t>
            </a:r>
            <a:r>
              <a:rPr lang="en-GB" sz="2300" dirty="0" err="1"/>
              <a:t>metodologici</a:t>
            </a:r>
            <a:r>
              <a:rPr lang="en-GB" sz="2300" dirty="0"/>
              <a:t> e </a:t>
            </a:r>
            <a:r>
              <a:rPr lang="en-GB" sz="2300" dirty="0" err="1"/>
              <a:t>l’esperianza</a:t>
            </a:r>
            <a:r>
              <a:rPr lang="en-GB" sz="2300" dirty="0"/>
              <a:t> </a:t>
            </a:r>
            <a:r>
              <a:rPr lang="en-GB" sz="2300" dirty="0" err="1"/>
              <a:t>dei</a:t>
            </a:r>
            <a:r>
              <a:rPr lang="en-GB" sz="2300" dirty="0"/>
              <a:t> </a:t>
            </a:r>
            <a:r>
              <a:rPr lang="en-GB" sz="2300" dirty="0" err="1"/>
              <a:t>diversi</a:t>
            </a:r>
            <a:r>
              <a:rPr lang="en-GB" sz="2300" dirty="0"/>
              <a:t> </a:t>
            </a:r>
            <a:r>
              <a:rPr lang="en-GB" sz="2300" dirty="0" err="1"/>
              <a:t>attori</a:t>
            </a:r>
            <a:r>
              <a:rPr lang="en-GB" sz="2300" dirty="0"/>
              <a:t> </a:t>
            </a:r>
            <a:r>
              <a:rPr lang="en-GB" sz="2300" dirty="0" err="1"/>
              <a:t>attivi</a:t>
            </a:r>
            <a:r>
              <a:rPr lang="en-GB" sz="2300" dirty="0"/>
              <a:t> </a:t>
            </a:r>
            <a:r>
              <a:rPr lang="en-GB" sz="2300" dirty="0" err="1"/>
              <a:t>nel</a:t>
            </a:r>
            <a:r>
              <a:rPr lang="en-GB" sz="2300" dirty="0"/>
              <a:t> campo </a:t>
            </a:r>
            <a:r>
              <a:rPr lang="en-GB" sz="2300" dirty="0" err="1"/>
              <a:t>culturale</a:t>
            </a:r>
            <a:r>
              <a:rPr lang="en-GB" sz="2300" dirty="0"/>
              <a:t> e </a:t>
            </a:r>
            <a:r>
              <a:rPr lang="en-GB" sz="2300" dirty="0" err="1"/>
              <a:t>sociale</a:t>
            </a:r>
            <a:r>
              <a:rPr lang="en-GB" sz="2300" dirty="0"/>
              <a:t> (</a:t>
            </a:r>
            <a:r>
              <a:rPr lang="en-GB" sz="2300" dirty="0" err="1"/>
              <a:t>alcuni</a:t>
            </a:r>
            <a:r>
              <a:rPr lang="en-GB" sz="2300" dirty="0"/>
              <a:t> </a:t>
            </a:r>
            <a:r>
              <a:rPr lang="en-GB" sz="2300" dirty="0" err="1"/>
              <a:t>facevano</a:t>
            </a:r>
            <a:r>
              <a:rPr lang="en-GB" sz="2300" dirty="0"/>
              <a:t> </a:t>
            </a:r>
            <a:r>
              <a:rPr lang="en-GB" sz="2300" dirty="0" err="1"/>
              <a:t>parte</a:t>
            </a:r>
            <a:r>
              <a:rPr lang="en-GB" sz="2300" dirty="0"/>
              <a:t> </a:t>
            </a:r>
            <a:r>
              <a:rPr lang="en-GB" sz="2300" dirty="0" err="1"/>
              <a:t>della</a:t>
            </a:r>
            <a:r>
              <a:rPr lang="en-GB" sz="2300" dirty="0"/>
              <a:t> </a:t>
            </a:r>
            <a:r>
              <a:rPr lang="en-GB" sz="2300" dirty="0" err="1"/>
              <a:t>cabina</a:t>
            </a:r>
            <a:r>
              <a:rPr lang="en-GB" sz="2300" dirty="0"/>
              <a:t> di regia)</a:t>
            </a:r>
          </a:p>
          <a:p>
            <a:r>
              <a:rPr lang="en-GB" sz="2300" dirty="0"/>
              <a:t>Nella prima </a:t>
            </a:r>
            <a:r>
              <a:rPr lang="en-GB" sz="2300" dirty="0" err="1"/>
              <a:t>fase</a:t>
            </a:r>
            <a:r>
              <a:rPr lang="en-GB" sz="2300" dirty="0"/>
              <a:t> </a:t>
            </a:r>
            <a:r>
              <a:rPr lang="en-GB" sz="2300" dirty="0" err="1"/>
              <a:t>è</a:t>
            </a:r>
            <a:r>
              <a:rPr lang="en-GB" sz="2300" dirty="0"/>
              <a:t> </a:t>
            </a:r>
            <a:r>
              <a:rPr lang="en-GB" sz="2300" dirty="0" err="1"/>
              <a:t>stata</a:t>
            </a:r>
            <a:r>
              <a:rPr lang="en-GB" sz="2300" dirty="0"/>
              <a:t> </a:t>
            </a:r>
            <a:r>
              <a:rPr lang="en-GB" sz="2300" dirty="0" err="1"/>
              <a:t>realizzata</a:t>
            </a:r>
            <a:r>
              <a:rPr lang="en-GB" sz="2300" dirty="0"/>
              <a:t> </a:t>
            </a:r>
            <a:r>
              <a:rPr lang="en-GB" sz="2300" dirty="0" err="1"/>
              <a:t>l’istituzione</a:t>
            </a:r>
            <a:r>
              <a:rPr lang="en-GB" sz="2300" dirty="0"/>
              <a:t> </a:t>
            </a:r>
            <a:r>
              <a:rPr lang="en-GB" sz="2300" dirty="0" err="1"/>
              <a:t>della</a:t>
            </a:r>
            <a:r>
              <a:rPr lang="en-GB" sz="2300" dirty="0"/>
              <a:t> </a:t>
            </a:r>
            <a:r>
              <a:rPr lang="en-GB" sz="2300" dirty="0" err="1"/>
              <a:t>cabina</a:t>
            </a:r>
            <a:r>
              <a:rPr lang="en-GB" sz="2300" dirty="0"/>
              <a:t> di regia per la </a:t>
            </a:r>
            <a:r>
              <a:rPr lang="en-GB" sz="2300" dirty="0" err="1"/>
              <a:t>definizione</a:t>
            </a:r>
            <a:r>
              <a:rPr lang="en-GB" sz="2300" dirty="0"/>
              <a:t> e </a:t>
            </a:r>
            <a:r>
              <a:rPr lang="en-GB" sz="2300" dirty="0" err="1"/>
              <a:t>condivisione</a:t>
            </a:r>
            <a:r>
              <a:rPr lang="en-GB" sz="2300" dirty="0"/>
              <a:t> </a:t>
            </a:r>
            <a:r>
              <a:rPr lang="en-GB" sz="2300" dirty="0" err="1"/>
              <a:t>degli</a:t>
            </a:r>
            <a:r>
              <a:rPr lang="en-GB" sz="2300" dirty="0"/>
              <a:t> </a:t>
            </a:r>
            <a:r>
              <a:rPr lang="en-GB" sz="2300" dirty="0" err="1"/>
              <a:t>obiettivi</a:t>
            </a:r>
            <a:r>
              <a:rPr lang="en-GB" sz="2300" dirty="0"/>
              <a:t>:</a:t>
            </a:r>
          </a:p>
          <a:p>
            <a:r>
              <a:rPr lang="en-GB" sz="2300" dirty="0" err="1">
                <a:solidFill>
                  <a:srgbClr val="FF2600"/>
                </a:solidFill>
              </a:rPr>
              <a:t>Avviare</a:t>
            </a:r>
            <a:r>
              <a:rPr lang="en-GB" sz="2300" dirty="0">
                <a:solidFill>
                  <a:srgbClr val="FF2600"/>
                </a:solidFill>
              </a:rPr>
              <a:t> un </a:t>
            </a:r>
            <a:r>
              <a:rPr lang="en-GB" sz="2300" dirty="0" err="1">
                <a:solidFill>
                  <a:srgbClr val="FF2600"/>
                </a:solidFill>
              </a:rPr>
              <a:t>confronto</a:t>
            </a:r>
            <a:r>
              <a:rPr lang="en-GB" sz="2300" dirty="0">
                <a:solidFill>
                  <a:srgbClr val="FF2600"/>
                </a:solidFill>
              </a:rPr>
              <a:t> </a:t>
            </a:r>
            <a:r>
              <a:rPr lang="en-GB" sz="2300" dirty="0" err="1">
                <a:solidFill>
                  <a:srgbClr val="FF2600"/>
                </a:solidFill>
              </a:rPr>
              <a:t>sulle</a:t>
            </a:r>
            <a:r>
              <a:rPr lang="en-GB" sz="2300" dirty="0">
                <a:solidFill>
                  <a:srgbClr val="FF2600"/>
                </a:solidFill>
              </a:rPr>
              <a:t> </a:t>
            </a:r>
            <a:r>
              <a:rPr lang="en-GB" sz="2300" dirty="0" err="1">
                <a:solidFill>
                  <a:srgbClr val="FF2600"/>
                </a:solidFill>
              </a:rPr>
              <a:t>prospettive</a:t>
            </a:r>
            <a:r>
              <a:rPr lang="en-GB" sz="2300" dirty="0">
                <a:solidFill>
                  <a:srgbClr val="FF2600"/>
                </a:solidFill>
              </a:rPr>
              <a:t> di </a:t>
            </a:r>
            <a:r>
              <a:rPr lang="en-GB" sz="2300" dirty="0" err="1">
                <a:solidFill>
                  <a:srgbClr val="FF2600"/>
                </a:solidFill>
              </a:rPr>
              <a:t>analisi</a:t>
            </a:r>
            <a:r>
              <a:rPr lang="en-GB" sz="2300" dirty="0">
                <a:solidFill>
                  <a:srgbClr val="FF2600"/>
                </a:solidFill>
              </a:rPr>
              <a:t> del Welfare </a:t>
            </a:r>
            <a:r>
              <a:rPr lang="en-GB" sz="2300" dirty="0" err="1">
                <a:solidFill>
                  <a:srgbClr val="FF2600"/>
                </a:solidFill>
              </a:rPr>
              <a:t>Culturale</a:t>
            </a:r>
            <a:r>
              <a:rPr lang="en-GB" sz="2300" dirty="0">
                <a:solidFill>
                  <a:srgbClr val="FF2600"/>
                </a:solidFill>
              </a:rPr>
              <a:t> applicate </a:t>
            </a:r>
            <a:r>
              <a:rPr lang="en-GB" sz="2300" dirty="0" err="1">
                <a:solidFill>
                  <a:srgbClr val="FF2600"/>
                </a:solidFill>
              </a:rPr>
              <a:t>sul</a:t>
            </a:r>
            <a:r>
              <a:rPr lang="en-GB" sz="2300" dirty="0">
                <a:solidFill>
                  <a:srgbClr val="FF2600"/>
                </a:solidFill>
              </a:rPr>
              <a:t> </a:t>
            </a:r>
            <a:r>
              <a:rPr lang="en-GB" sz="2300" dirty="0" err="1">
                <a:solidFill>
                  <a:srgbClr val="FF2600"/>
                </a:solidFill>
              </a:rPr>
              <a:t>tema</a:t>
            </a:r>
            <a:r>
              <a:rPr lang="en-GB" sz="2300" dirty="0">
                <a:solidFill>
                  <a:srgbClr val="FF2600"/>
                </a:solidFill>
              </a:rPr>
              <a:t> </a:t>
            </a:r>
            <a:r>
              <a:rPr lang="en-GB" sz="2300" dirty="0" err="1">
                <a:solidFill>
                  <a:srgbClr val="FF2600"/>
                </a:solidFill>
              </a:rPr>
              <a:t>specifico</a:t>
            </a:r>
            <a:r>
              <a:rPr lang="en-GB" sz="2300" dirty="0">
                <a:solidFill>
                  <a:srgbClr val="FF2600"/>
                </a:solidFill>
              </a:rPr>
              <a:t> del “disagio </a:t>
            </a:r>
            <a:r>
              <a:rPr lang="en-GB" sz="2300" dirty="0" err="1">
                <a:solidFill>
                  <a:srgbClr val="FF2600"/>
                </a:solidFill>
              </a:rPr>
              <a:t>giovanile</a:t>
            </a:r>
            <a:r>
              <a:rPr lang="en-GB" sz="2300" dirty="0">
                <a:solidFill>
                  <a:srgbClr val="FF2600"/>
                </a:solidFill>
              </a:rPr>
              <a:t> e </a:t>
            </a:r>
            <a:r>
              <a:rPr lang="en-GB" sz="2300" dirty="0" err="1">
                <a:solidFill>
                  <a:srgbClr val="FF2600"/>
                </a:solidFill>
              </a:rPr>
              <a:t>dispersione</a:t>
            </a:r>
            <a:r>
              <a:rPr lang="en-GB" sz="2300" dirty="0">
                <a:solidFill>
                  <a:srgbClr val="FF2600"/>
                </a:solidFill>
              </a:rPr>
              <a:t> </a:t>
            </a:r>
            <a:r>
              <a:rPr lang="en-GB" sz="2300" dirty="0" err="1">
                <a:solidFill>
                  <a:srgbClr val="FF2600"/>
                </a:solidFill>
              </a:rPr>
              <a:t>scolastica</a:t>
            </a:r>
            <a:r>
              <a:rPr lang="en-GB" sz="2300" dirty="0">
                <a:solidFill>
                  <a:srgbClr val="FF2600"/>
                </a:solidFill>
              </a:rPr>
              <a:t>”</a:t>
            </a:r>
          </a:p>
          <a:p>
            <a:r>
              <a:rPr lang="en-GB" sz="2300" dirty="0" err="1">
                <a:solidFill>
                  <a:srgbClr val="FF2600"/>
                </a:solidFill>
              </a:rPr>
              <a:t>Favorire</a:t>
            </a:r>
            <a:r>
              <a:rPr lang="en-GB" sz="2300" dirty="0">
                <a:solidFill>
                  <a:srgbClr val="FF2600"/>
                </a:solidFill>
              </a:rPr>
              <a:t> </a:t>
            </a:r>
            <a:r>
              <a:rPr lang="en-GB" sz="2300" dirty="0" err="1">
                <a:solidFill>
                  <a:srgbClr val="FF2600"/>
                </a:solidFill>
              </a:rPr>
              <a:t>una</a:t>
            </a:r>
            <a:r>
              <a:rPr lang="en-GB" sz="2300" dirty="0">
                <a:solidFill>
                  <a:srgbClr val="FF2600"/>
                </a:solidFill>
              </a:rPr>
              <a:t> prima </a:t>
            </a:r>
            <a:r>
              <a:rPr lang="en-GB" sz="2300" dirty="0" err="1">
                <a:solidFill>
                  <a:srgbClr val="FF2600"/>
                </a:solidFill>
              </a:rPr>
              <a:t>sistematizzazione</a:t>
            </a:r>
            <a:r>
              <a:rPr lang="en-GB" sz="2300" dirty="0">
                <a:solidFill>
                  <a:srgbClr val="FF2600"/>
                </a:solidFill>
              </a:rPr>
              <a:t> </a:t>
            </a:r>
            <a:r>
              <a:rPr lang="en-GB" sz="2300" dirty="0" err="1">
                <a:solidFill>
                  <a:srgbClr val="FF2600"/>
                </a:solidFill>
              </a:rPr>
              <a:t>sul</a:t>
            </a:r>
            <a:r>
              <a:rPr lang="en-GB" sz="2300" dirty="0">
                <a:solidFill>
                  <a:srgbClr val="FF2600"/>
                </a:solidFill>
              </a:rPr>
              <a:t> piano </a:t>
            </a:r>
            <a:r>
              <a:rPr lang="en-GB" sz="2300" dirty="0" err="1">
                <a:solidFill>
                  <a:srgbClr val="FF2600"/>
                </a:solidFill>
              </a:rPr>
              <a:t>teorico-metodologico</a:t>
            </a:r>
            <a:r>
              <a:rPr lang="en-GB" sz="2300" dirty="0">
                <a:solidFill>
                  <a:srgbClr val="FF2600"/>
                </a:solidFill>
              </a:rPr>
              <a:t> utile a </a:t>
            </a:r>
            <a:r>
              <a:rPr lang="en-GB" sz="2300" dirty="0" err="1">
                <a:solidFill>
                  <a:srgbClr val="FF2600"/>
                </a:solidFill>
              </a:rPr>
              <a:t>guidare</a:t>
            </a:r>
            <a:r>
              <a:rPr lang="en-GB" sz="2300" dirty="0">
                <a:solidFill>
                  <a:srgbClr val="FF2600"/>
                </a:solidFill>
              </a:rPr>
              <a:t> </a:t>
            </a:r>
            <a:r>
              <a:rPr lang="en-GB" sz="2300" dirty="0" err="1">
                <a:solidFill>
                  <a:srgbClr val="FF2600"/>
                </a:solidFill>
              </a:rPr>
              <a:t>pratiche</a:t>
            </a:r>
            <a:r>
              <a:rPr lang="en-GB" sz="2300" dirty="0">
                <a:solidFill>
                  <a:srgbClr val="FF2600"/>
                </a:solidFill>
              </a:rPr>
              <a:t> di Welfare </a:t>
            </a:r>
            <a:r>
              <a:rPr lang="en-GB" sz="2300" dirty="0" err="1">
                <a:solidFill>
                  <a:srgbClr val="FF2600"/>
                </a:solidFill>
              </a:rPr>
              <a:t>Culturale</a:t>
            </a:r>
            <a:r>
              <a:rPr lang="en-GB" sz="2300" dirty="0">
                <a:solidFill>
                  <a:srgbClr val="FF2600"/>
                </a:solidFill>
              </a:rPr>
              <a:t> per la </a:t>
            </a:r>
            <a:r>
              <a:rPr lang="en-GB" sz="2300" dirty="0" err="1">
                <a:solidFill>
                  <a:srgbClr val="FF2600"/>
                </a:solidFill>
              </a:rPr>
              <a:t>fase</a:t>
            </a:r>
            <a:r>
              <a:rPr lang="en-GB" sz="2300" dirty="0">
                <a:solidFill>
                  <a:srgbClr val="FF2600"/>
                </a:solidFill>
              </a:rPr>
              <a:t> </a:t>
            </a:r>
            <a:r>
              <a:rPr lang="en-GB" sz="2300" dirty="0" err="1">
                <a:solidFill>
                  <a:srgbClr val="FF2600"/>
                </a:solidFill>
              </a:rPr>
              <a:t>dalle</a:t>
            </a:r>
            <a:r>
              <a:rPr lang="en-GB" sz="2300" dirty="0">
                <a:solidFill>
                  <a:srgbClr val="FF2600"/>
                </a:solidFill>
              </a:rPr>
              <a:t> co-</a:t>
            </a:r>
            <a:r>
              <a:rPr lang="en-GB" sz="2300" dirty="0" err="1">
                <a:solidFill>
                  <a:srgbClr val="FF2600"/>
                </a:solidFill>
              </a:rPr>
              <a:t>progettazone</a:t>
            </a:r>
            <a:r>
              <a:rPr lang="en-GB" sz="2300" dirty="0">
                <a:solidFill>
                  <a:srgbClr val="FF2600"/>
                </a:solidFill>
              </a:rPr>
              <a:t> 2024 per </a:t>
            </a:r>
            <a:r>
              <a:rPr lang="en-GB" sz="2300" dirty="0" err="1">
                <a:solidFill>
                  <a:srgbClr val="FF2600"/>
                </a:solidFill>
              </a:rPr>
              <a:t>elaborazione</a:t>
            </a:r>
            <a:r>
              <a:rPr lang="en-GB" sz="2300" dirty="0">
                <a:solidFill>
                  <a:srgbClr val="FF2600"/>
                </a:solidFill>
              </a:rPr>
              <a:t> di </a:t>
            </a:r>
            <a:r>
              <a:rPr lang="en-GB" sz="2300" dirty="0" err="1">
                <a:solidFill>
                  <a:srgbClr val="FF2600"/>
                </a:solidFill>
              </a:rPr>
              <a:t>politiche</a:t>
            </a:r>
            <a:r>
              <a:rPr lang="en-GB" sz="2300" dirty="0">
                <a:solidFill>
                  <a:srgbClr val="FF2600"/>
                </a:solidFill>
              </a:rPr>
              <a:t> “</a:t>
            </a:r>
            <a:r>
              <a:rPr lang="en-GB" sz="2300" dirty="0" err="1">
                <a:solidFill>
                  <a:srgbClr val="FF2600"/>
                </a:solidFill>
              </a:rPr>
              <a:t>consapevoli</a:t>
            </a:r>
            <a:r>
              <a:rPr lang="en-GB" sz="2300" dirty="0">
                <a:solidFill>
                  <a:srgbClr val="FF2600"/>
                </a:solidFill>
              </a:rPr>
              <a:t>” sui </a:t>
            </a:r>
            <a:r>
              <a:rPr lang="en-GB" sz="2300" dirty="0" err="1">
                <a:solidFill>
                  <a:srgbClr val="FF2600"/>
                </a:solidFill>
              </a:rPr>
              <a:t>temi</a:t>
            </a:r>
            <a:r>
              <a:rPr lang="en-GB" sz="2300" dirty="0">
                <a:solidFill>
                  <a:srgbClr val="FF2600"/>
                </a:solidFill>
              </a:rPr>
              <a:t> </a:t>
            </a:r>
            <a:r>
              <a:rPr lang="en-GB" sz="2300" dirty="0" err="1">
                <a:solidFill>
                  <a:srgbClr val="FF2600"/>
                </a:solidFill>
              </a:rPr>
              <a:t>trattati</a:t>
            </a:r>
            <a:r>
              <a:rPr lang="en-GB" sz="2300" dirty="0">
                <a:solidFill>
                  <a:srgbClr val="FF2600"/>
                </a:solidFill>
              </a:rPr>
              <a:t> e </a:t>
            </a:r>
            <a:r>
              <a:rPr lang="en-GB" sz="2300" dirty="0" err="1">
                <a:solidFill>
                  <a:srgbClr val="FF2600"/>
                </a:solidFill>
              </a:rPr>
              <a:t>riflessione</a:t>
            </a:r>
            <a:r>
              <a:rPr lang="en-GB" sz="2300" dirty="0">
                <a:solidFill>
                  <a:srgbClr val="FF2600"/>
                </a:solidFill>
              </a:rPr>
              <a:t> </a:t>
            </a:r>
            <a:r>
              <a:rPr lang="en-GB" sz="2300" dirty="0" err="1">
                <a:solidFill>
                  <a:srgbClr val="FF2600"/>
                </a:solidFill>
              </a:rPr>
              <a:t>sulle</a:t>
            </a:r>
            <a:r>
              <a:rPr lang="en-GB" sz="2300" dirty="0">
                <a:solidFill>
                  <a:srgbClr val="FF2600"/>
                </a:solidFill>
              </a:rPr>
              <a:t> </a:t>
            </a:r>
            <a:r>
              <a:rPr lang="en-GB" sz="2300" dirty="0" err="1">
                <a:solidFill>
                  <a:srgbClr val="FF2600"/>
                </a:solidFill>
              </a:rPr>
              <a:t>possibilità</a:t>
            </a:r>
            <a:r>
              <a:rPr lang="en-GB" sz="2300" dirty="0">
                <a:solidFill>
                  <a:srgbClr val="FF2600"/>
                </a:solidFill>
              </a:rPr>
              <a:t> di </a:t>
            </a:r>
            <a:r>
              <a:rPr lang="en-GB" sz="2300" dirty="0" err="1">
                <a:solidFill>
                  <a:srgbClr val="FF2600"/>
                </a:solidFill>
              </a:rPr>
              <a:t>integrazione</a:t>
            </a:r>
            <a:r>
              <a:rPr lang="en-GB" sz="2300" dirty="0">
                <a:solidFill>
                  <a:srgbClr val="FF2600"/>
                </a:solidFill>
              </a:rPr>
              <a:t> </a:t>
            </a:r>
            <a:r>
              <a:rPr lang="en-GB" sz="2300" dirty="0" err="1">
                <a:solidFill>
                  <a:srgbClr val="FF2600"/>
                </a:solidFill>
              </a:rPr>
              <a:t>tra</a:t>
            </a:r>
            <a:r>
              <a:rPr lang="en-GB" sz="2300" dirty="0">
                <a:solidFill>
                  <a:srgbClr val="FF2600"/>
                </a:solidFill>
              </a:rPr>
              <a:t> </a:t>
            </a:r>
            <a:r>
              <a:rPr lang="en-GB" sz="2300" dirty="0" err="1">
                <a:solidFill>
                  <a:srgbClr val="FF2600"/>
                </a:solidFill>
              </a:rPr>
              <a:t>servizi</a:t>
            </a:r>
            <a:r>
              <a:rPr lang="en-GB" sz="2300" dirty="0">
                <a:solidFill>
                  <a:srgbClr val="FF2600"/>
                </a:solidFill>
              </a:rPr>
              <a:t>, </a:t>
            </a:r>
            <a:r>
              <a:rPr lang="en-GB" sz="2300" dirty="0" err="1">
                <a:solidFill>
                  <a:srgbClr val="FF2600"/>
                </a:solidFill>
              </a:rPr>
              <a:t>opportunità</a:t>
            </a:r>
            <a:r>
              <a:rPr lang="en-GB" sz="2300" dirty="0">
                <a:solidFill>
                  <a:srgbClr val="FF2600"/>
                </a:solidFill>
              </a:rPr>
              <a:t> e </a:t>
            </a:r>
            <a:r>
              <a:rPr lang="en-GB" sz="2300" dirty="0" err="1">
                <a:solidFill>
                  <a:srgbClr val="FF2600"/>
                </a:solidFill>
              </a:rPr>
              <a:t>percorsi</a:t>
            </a:r>
            <a:r>
              <a:rPr lang="en-GB" sz="2300" dirty="0">
                <a:solidFill>
                  <a:srgbClr val="FF2600"/>
                </a:solidFill>
              </a:rPr>
              <a:t>.</a:t>
            </a:r>
          </a:p>
          <a:p>
            <a:endParaRPr lang="en-GB" dirty="0"/>
          </a:p>
          <a:p>
            <a:endParaRPr lang="en-IT" dirty="0"/>
          </a:p>
          <a:p>
            <a:endParaRPr lang="en-IT" dirty="0"/>
          </a:p>
          <a:p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2819661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AE98-CB2A-607D-E487-68EA595D6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Ricerca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DB329-6D7F-3260-B190-835ACC558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T" dirty="0"/>
              <a:t>Nella prima fase della ricerca è stata fatta una desk research:</a:t>
            </a:r>
          </a:p>
          <a:p>
            <a:r>
              <a:rPr lang="en-GB" dirty="0"/>
              <a:t>p</a:t>
            </a:r>
            <a:r>
              <a:rPr lang="en-IT" dirty="0"/>
              <a:t>er mettere a sistema i dati demografici/statistici sul Quartiere San Donato San Vitale per facilitare la comprensione del fenomeno “dispersione scolastica” (Fonte:</a:t>
            </a:r>
            <a:r>
              <a:rPr lang="en-GB" dirty="0">
                <a:hlinkClick r:id="rId2"/>
              </a:rPr>
              <a:t>https://inumeridibolognametropolitana.it/dati-statistici</a:t>
            </a:r>
            <a:r>
              <a:rPr lang="en-GB" dirty="0"/>
              <a:t>  )</a:t>
            </a:r>
          </a:p>
          <a:p>
            <a:r>
              <a:rPr lang="en-IT" dirty="0"/>
              <a:t>per mappare le realtà del Quartiere che hanno approccio di Welfare Culturale nelle loro attività sul territorio</a:t>
            </a:r>
          </a:p>
          <a:p>
            <a:pPr marL="0" indent="0">
              <a:buNone/>
            </a:pP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2757774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1">
            <a:extLst>
              <a:ext uri="{FF2B5EF4-FFF2-40B4-BE49-F238E27FC236}">
                <a16:creationId xmlns:a16="http://schemas.microsoft.com/office/drawing/2014/main" id="{7EE5C7EF-A956-F6C4-024F-7B7CDA8C45F0}"/>
              </a:ext>
            </a:extLst>
          </p:cNvPr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039110" y="147638"/>
            <a:ext cx="6113780" cy="6562725"/>
          </a:xfrm>
          <a:prstGeom prst="rect">
            <a:avLst/>
          </a:prstGeom>
          <a:ln>
            <a:noFill/>
            <a:prstDash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94BBA0-9333-032C-32F1-22F97AE551FA}"/>
              </a:ext>
            </a:extLst>
          </p:cNvPr>
          <p:cNvSpPr txBox="1"/>
          <p:nvPr/>
        </p:nvSpPr>
        <p:spPr>
          <a:xfrm>
            <a:off x="9961418" y="5233035"/>
            <a:ext cx="20920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Dati: 2021</a:t>
            </a:r>
          </a:p>
          <a:p>
            <a:r>
              <a:rPr lang="en-IT" dirty="0"/>
              <a:t>Fonte: </a:t>
            </a:r>
            <a:br>
              <a:rPr lang="en-GB" dirty="0">
                <a:effectLst/>
                <a:latin typeface="Helvetica" pitchFamily="2" charset="0"/>
              </a:rPr>
            </a:br>
            <a:r>
              <a:rPr lang="en-GB" dirty="0" err="1">
                <a:effectLst/>
                <a:latin typeface="Helvetica" pitchFamily="2" charset="0"/>
              </a:rPr>
              <a:t>opendata.comune.bologna.it</a:t>
            </a:r>
            <a:endParaRPr lang="en-GB" dirty="0">
              <a:effectLst/>
              <a:latin typeface="Helvetica" pitchFamily="2" charset="0"/>
            </a:endParaRPr>
          </a:p>
          <a:p>
            <a:r>
              <a:rPr lang="en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6222449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1079</TotalTime>
  <Words>3302</Words>
  <Application>Microsoft Macintosh PowerPoint</Application>
  <PresentationFormat>Widescreen</PresentationFormat>
  <Paragraphs>177</Paragraphs>
  <Slides>30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Calibri</vt:lpstr>
      <vt:lpstr>Calibri Light</vt:lpstr>
      <vt:lpstr>Helvetica</vt:lpstr>
      <vt:lpstr>Rockwell</vt:lpstr>
      <vt:lpstr>Wingdings</vt:lpstr>
      <vt:lpstr>Atlas</vt:lpstr>
      <vt:lpstr>La dimensione culturale del Welfare: come intervenire sul disagio giovanile </vt:lpstr>
      <vt:lpstr>Welfare Culturale</vt:lpstr>
      <vt:lpstr>Welfare Culturale</vt:lpstr>
      <vt:lpstr>Cosa implica ragionare su un modello che riporta la cultura nei processi di welfare di comunità? </vt:lpstr>
      <vt:lpstr>Welfare Culturale</vt:lpstr>
      <vt:lpstr>Welfare Culturale</vt:lpstr>
      <vt:lpstr>   Il percorso di ricerca e formazione: contesto, obiettivi e metodologia  </vt:lpstr>
      <vt:lpstr>Ricerca</vt:lpstr>
      <vt:lpstr>PowerPoint Presentation</vt:lpstr>
      <vt:lpstr>PowerPoint Presentation</vt:lpstr>
      <vt:lpstr>PowerPoint Presentation</vt:lpstr>
      <vt:lpstr>Ecosistema Culturale: realtà attive sul territorio </vt:lpstr>
      <vt:lpstr>PowerPoint Presentation</vt:lpstr>
      <vt:lpstr>Ricerca</vt:lpstr>
      <vt:lpstr>PowerPoint Presentation</vt:lpstr>
      <vt:lpstr>Come si manifesta?</vt:lpstr>
      <vt:lpstr>Indicatore “ELET”</vt:lpstr>
      <vt:lpstr>PowerPoint Presentation</vt:lpstr>
      <vt:lpstr>PowerPoint Presentation</vt:lpstr>
      <vt:lpstr>Dati sull’abbandono scolastico</vt:lpstr>
      <vt:lpstr>Alcuni fattori che incidono sui dati </vt:lpstr>
      <vt:lpstr>Analisi delle interviste: i tre fattori cruciali </vt:lpstr>
      <vt:lpstr>1- Povertà economica ed educativa  </vt:lpstr>
      <vt:lpstr>2- Assenza di adulti come punto di riferimento  </vt:lpstr>
      <vt:lpstr>PowerPoint Presentation</vt:lpstr>
      <vt:lpstr>3- Mancanza del senso di appartenenza   </vt:lpstr>
      <vt:lpstr>Cambiare l’approccio al fenomeno come una possibile soluzione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dimensione culturale del Welfare</dc:title>
  <dc:creator>Orkide Izci</dc:creator>
  <cp:lastModifiedBy>Orkide Izci</cp:lastModifiedBy>
  <cp:revision>35</cp:revision>
  <dcterms:created xsi:type="dcterms:W3CDTF">2023-12-04T10:51:26Z</dcterms:created>
  <dcterms:modified xsi:type="dcterms:W3CDTF">2023-12-12T08:26:02Z</dcterms:modified>
</cp:coreProperties>
</file>